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handoutMasterIdLst>
    <p:handoutMasterId r:id="rId21"/>
  </p:handoutMasterIdLst>
  <p:sldIdLst>
    <p:sldId id="256" r:id="rId2"/>
    <p:sldId id="259" r:id="rId3"/>
    <p:sldId id="284" r:id="rId4"/>
    <p:sldId id="359" r:id="rId5"/>
    <p:sldId id="367" r:id="rId6"/>
    <p:sldId id="368" r:id="rId7"/>
    <p:sldId id="372" r:id="rId8"/>
    <p:sldId id="369" r:id="rId9"/>
    <p:sldId id="370" r:id="rId10"/>
    <p:sldId id="371" r:id="rId11"/>
    <p:sldId id="373" r:id="rId12"/>
    <p:sldId id="374" r:id="rId13"/>
    <p:sldId id="375" r:id="rId14"/>
    <p:sldId id="376" r:id="rId15"/>
    <p:sldId id="378" r:id="rId16"/>
    <p:sldId id="379" r:id="rId17"/>
    <p:sldId id="380" r:id="rId18"/>
    <p:sldId id="288" r:id="rId19"/>
  </p:sldIdLst>
  <p:sldSz cx="9144000" cy="5143500" type="screen16x9"/>
  <p:notesSz cx="6858000" cy="9144000"/>
  <p:defaultText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4367"/>
    <a:srgbClr val="1D4865"/>
    <a:srgbClr val="1D4971"/>
    <a:srgbClr val="51B3CD"/>
    <a:srgbClr val="83C2DB"/>
    <a:srgbClr val="2980B4"/>
    <a:srgbClr val="4287C6"/>
    <a:srgbClr val="2780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30" d="100"/>
          <a:sy n="130" d="100"/>
        </p:scale>
        <p:origin x="500"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2024/4/22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2024/4/22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6111028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21939943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4133534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323871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17826984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30212709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20275650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19661882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2422990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5</a:t>
            </a:fld>
            <a:endParaRPr lang="zh-CN" altLang="en-US"/>
          </a:p>
        </p:txBody>
      </p:sp>
    </p:spTree>
    <p:extLst>
      <p:ext uri="{BB962C8B-B14F-4D97-AF65-F5344CB8AC3E}">
        <p14:creationId xmlns:p14="http://schemas.microsoft.com/office/powerpoint/2010/main" val="36125990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3241993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207474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38982867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4162933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p>
        </p:txBody>
      </p:sp>
      <p:sp>
        <p:nvSpPr>
          <p:cNvPr id="3"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2024/4/22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28650" y="273843"/>
            <a:ext cx="7886700" cy="435887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2024/4/22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7" y="1282304"/>
            <a:ext cx="7886700" cy="2139553"/>
          </a:xfrm>
        </p:spPr>
        <p:txBody>
          <a:bodyPr anchor="b"/>
          <a:lstStyle>
            <a:lvl1pPr>
              <a:defRPr sz="4500"/>
            </a:lvl1pPr>
          </a:lstStyle>
          <a:p>
            <a:r>
              <a:rPr lang="zh-CN" altLang="en-US"/>
              <a:t>单击此处编辑母版标题样式</a:t>
            </a:r>
          </a:p>
        </p:txBody>
      </p:sp>
      <p:sp>
        <p:nvSpPr>
          <p:cNvPr id="3" name="文本占位符 2"/>
          <p:cNvSpPr>
            <a:spLocks noGrp="1"/>
          </p:cNvSpPr>
          <p:nvPr>
            <p:ph type="body" idx="1"/>
          </p:nvPr>
        </p:nvSpPr>
        <p:spPr>
          <a:xfrm>
            <a:off x="623887"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4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2024/4/22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28650" y="1369218"/>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29150" y="1369218"/>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2024/4/22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a:t>单击此处编辑母版标题样式</a:t>
            </a:r>
          </a:p>
        </p:txBody>
      </p:sp>
      <p:sp>
        <p:nvSpPr>
          <p:cNvPr id="3" name="文本占位符 2"/>
          <p:cNvSpPr>
            <a:spLocks noGrp="1"/>
          </p:cNvSpPr>
          <p:nvPr>
            <p:ph type="body" idx="1"/>
          </p:nvPr>
        </p:nvSpPr>
        <p:spPr>
          <a:xfrm>
            <a:off x="890080" y="1333829"/>
            <a:ext cx="3655181" cy="617934"/>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400"/>
            </a:lvl4pPr>
            <a:lvl5pPr marL="1371600" indent="0">
              <a:buNone/>
              <a:defRPr sz="1400"/>
            </a:lvl5pPr>
            <a:lvl6pPr marL="1714500" indent="0">
              <a:buNone/>
              <a:defRPr sz="1400"/>
            </a:lvl6pPr>
            <a:lvl7pPr marL="2057400" indent="0">
              <a:buNone/>
              <a:defRPr sz="1400"/>
            </a:lvl7pPr>
            <a:lvl8pPr marL="2400300" indent="0">
              <a:buNone/>
              <a:defRPr sz="1400"/>
            </a:lvl8pPr>
            <a:lvl9pPr marL="2743200" indent="0">
              <a:buNone/>
              <a:defRPr sz="1400"/>
            </a:lvl9pPr>
          </a:lstStyle>
          <a:p>
            <a:pPr lvl="0"/>
            <a:r>
              <a:rPr lang="zh-CN" altLang="en-US"/>
              <a:t>单击此处编辑母版文本样式</a:t>
            </a:r>
          </a:p>
        </p:txBody>
      </p:sp>
      <p:sp>
        <p:nvSpPr>
          <p:cNvPr id="4" name="内容占位符 3"/>
          <p:cNvSpPr>
            <a:spLocks noGrp="1"/>
          </p:cNvSpPr>
          <p:nvPr>
            <p:ph sz="half" idx="2"/>
          </p:nvPr>
        </p:nvSpPr>
        <p:spPr>
          <a:xfrm>
            <a:off x="890080" y="1999034"/>
            <a:ext cx="3655181" cy="264321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92704" y="1333829"/>
            <a:ext cx="3673182" cy="617934"/>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400"/>
            </a:lvl4pPr>
            <a:lvl5pPr marL="1371600" indent="0">
              <a:buNone/>
              <a:defRPr sz="1400"/>
            </a:lvl5pPr>
            <a:lvl6pPr marL="1714500" indent="0">
              <a:buNone/>
              <a:defRPr sz="1400"/>
            </a:lvl6pPr>
            <a:lvl7pPr marL="2057400" indent="0">
              <a:buNone/>
              <a:defRPr sz="1400"/>
            </a:lvl7pPr>
            <a:lvl8pPr marL="2400300" indent="0">
              <a:buNone/>
              <a:defRPr sz="1400"/>
            </a:lvl8pPr>
            <a:lvl9pPr marL="2743200" indent="0">
              <a:buNone/>
              <a:defRPr sz="1400"/>
            </a:lvl9pPr>
          </a:lstStyle>
          <a:p>
            <a:pPr lvl="0"/>
            <a:r>
              <a:rPr lang="zh-CN" altLang="en-US"/>
              <a:t>单击此处编辑母版文本样式</a:t>
            </a:r>
          </a:p>
        </p:txBody>
      </p:sp>
      <p:sp>
        <p:nvSpPr>
          <p:cNvPr id="6" name="内容占位符 5"/>
          <p:cNvSpPr>
            <a:spLocks noGrp="1"/>
          </p:cNvSpPr>
          <p:nvPr>
            <p:ph sz="quarter" idx="4"/>
          </p:nvPr>
        </p:nvSpPr>
        <p:spPr>
          <a:xfrm>
            <a:off x="4692704" y="1999034"/>
            <a:ext cx="3673182" cy="264321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t>2024/4/22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2024/4/22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2024/4/22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3124012" cy="1200150"/>
          </a:xfrm>
        </p:spPr>
        <p:txBody>
          <a:bodyPr anchor="b"/>
          <a:lstStyle>
            <a:lvl1pPr>
              <a:defRPr sz="2400"/>
            </a:lvl1pPr>
          </a:lstStyle>
          <a:p>
            <a:r>
              <a:rPr lang="zh-CN" altLang="en-US"/>
              <a:t>单击此处编辑母版标题样式</a:t>
            </a:r>
          </a:p>
        </p:txBody>
      </p:sp>
      <p:sp>
        <p:nvSpPr>
          <p:cNvPr id="3" name="图片占位符 2"/>
          <p:cNvSpPr>
            <a:spLocks noGrp="1"/>
          </p:cNvSpPr>
          <p:nvPr>
            <p:ph type="pic" idx="1"/>
          </p:nvPr>
        </p:nvSpPr>
        <p:spPr>
          <a:xfrm>
            <a:off x="3887391" y="342900"/>
            <a:ext cx="4629150" cy="4052888"/>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1543050"/>
            <a:ext cx="3124012" cy="2858691"/>
          </a:xfrm>
        </p:spPr>
        <p:txBody>
          <a:bodyPr/>
          <a:lstStyle>
            <a:lvl1pPr marL="0" indent="0">
              <a:buNone/>
              <a:defRPr sz="1500"/>
            </a:lvl1pPr>
            <a:lvl2pPr marL="342900" indent="0">
              <a:buNone/>
              <a:defRPr sz="1400"/>
            </a:lvl2pPr>
            <a:lvl3pPr marL="685800" indent="0">
              <a:buNone/>
              <a:defRPr sz="1200"/>
            </a:lvl3pPr>
            <a:lvl4pPr marL="1028700" indent="0">
              <a:buNone/>
              <a:defRPr sz="1100"/>
            </a:lvl4pPr>
            <a:lvl5pPr marL="1371600" indent="0">
              <a:buNone/>
              <a:defRPr sz="1100"/>
            </a:lvl5pPr>
            <a:lvl6pPr marL="1714500" indent="0">
              <a:buNone/>
              <a:defRPr sz="1100"/>
            </a:lvl6pPr>
            <a:lvl7pPr marL="2057400" indent="0">
              <a:buNone/>
              <a:defRPr sz="1100"/>
            </a:lvl7pPr>
            <a:lvl8pPr marL="2400300" indent="0">
              <a:buNone/>
              <a:defRPr sz="1100"/>
            </a:lvl8pPr>
            <a:lvl9pPr marL="2743200" indent="0">
              <a:buNone/>
              <a:defRPr sz="11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2024/4/22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3"/>
            <a:ext cx="1971675" cy="4358879"/>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28650" y="273843"/>
            <a:ext cx="5800725" cy="435887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2024/4/22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68580" tIns="34290" rIns="68580" bIns="3429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628650" y="1369218"/>
            <a:ext cx="7886700" cy="3263504"/>
          </a:xfrm>
          <a:prstGeom prst="rect">
            <a:avLst/>
          </a:prstGeom>
        </p:spPr>
        <p:txBody>
          <a:bodyPr vert="horz" lIns="68580" tIns="34290" rIns="68580" bIns="3429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628650" y="4767263"/>
            <a:ext cx="2057400" cy="273844"/>
          </a:xfrm>
          <a:prstGeom prst="rect">
            <a:avLst/>
          </a:prstGeom>
        </p:spPr>
        <p:txBody>
          <a:bodyPr vert="horz" lIns="68580" tIns="34290" rIns="68580" bIns="34290" rtlCol="0" anchor="ctr"/>
          <a:lstStyle>
            <a:lvl1pPr algn="l">
              <a:defRPr sz="900">
                <a:solidFill>
                  <a:schemeClr val="tx1">
                    <a:tint val="75000"/>
                  </a:schemeClr>
                </a:solidFill>
                <a:latin typeface="华文楷体" panose="02010600040101010101" pitchFamily="2" charset="-122"/>
                <a:ea typeface="华文楷体" panose="02010600040101010101" pitchFamily="2" charset="-122"/>
              </a:defRPr>
            </a:lvl1pPr>
          </a:lstStyle>
          <a:p>
            <a:fld id="{82F288E0-7875-42C4-84C8-98DBBD3BF4D2}" type="datetimeFigureOut">
              <a:rPr lang="zh-CN" altLang="en-US" smtClean="0"/>
              <a:pPr/>
              <a:t>2024/4/22</a:t>
            </a:fld>
            <a:endParaRPr lang="zh-CN" altLang="en-US" dirty="0"/>
          </a:p>
        </p:txBody>
      </p:sp>
      <p:sp>
        <p:nvSpPr>
          <p:cNvPr id="5" name="页脚占位符 4"/>
          <p:cNvSpPr>
            <a:spLocks noGrp="1"/>
          </p:cNvSpPr>
          <p:nvPr>
            <p:ph type="ftr" sz="quarter" idx="3"/>
          </p:nvPr>
        </p:nvSpPr>
        <p:spPr>
          <a:xfrm>
            <a:off x="3028950" y="4767263"/>
            <a:ext cx="3086100" cy="273844"/>
          </a:xfrm>
          <a:prstGeom prst="rect">
            <a:avLst/>
          </a:prstGeom>
        </p:spPr>
        <p:txBody>
          <a:bodyPr vert="horz" lIns="68580" tIns="34290" rIns="68580" bIns="34290" rtlCol="0" anchor="ctr"/>
          <a:lstStyle>
            <a:lvl1pPr algn="ctr">
              <a:defRPr sz="900">
                <a:solidFill>
                  <a:schemeClr val="tx1">
                    <a:tint val="75000"/>
                  </a:schemeClr>
                </a:solidFill>
                <a:latin typeface="华文楷体" panose="02010600040101010101" pitchFamily="2" charset="-122"/>
                <a:ea typeface="华文楷体" panose="02010600040101010101" pitchFamily="2" charset="-122"/>
              </a:defRPr>
            </a:lvl1pPr>
          </a:lstStyle>
          <a:p>
            <a:endParaRPr lang="zh-CN" altLang="en-US" dirty="0"/>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68580" tIns="34290" rIns="68580" bIns="34290" rtlCol="0" anchor="ctr"/>
          <a:lstStyle>
            <a:lvl1pPr algn="r">
              <a:defRPr sz="900">
                <a:solidFill>
                  <a:schemeClr val="tx1">
                    <a:tint val="75000"/>
                  </a:schemeClr>
                </a:solidFill>
                <a:latin typeface="华文楷体" panose="02010600040101010101" pitchFamily="2" charset="-122"/>
                <a:ea typeface="华文楷体" panose="02010600040101010101" pitchFamily="2" charset="-122"/>
              </a:defRPr>
            </a:lvl1pPr>
          </a:lstStyle>
          <a:p>
            <a:fld id="{7D9BB5D0-35E4-459D-AEF3-FE4D7C45CC19}" type="slidenum">
              <a:rPr lang="zh-CN" altLang="en-US" smtClean="0"/>
              <a:pPr/>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685800" rtl="0" eaLnBrk="1" latinLnBrk="0" hangingPunct="1">
        <a:lnSpc>
          <a:spcPct val="90000"/>
        </a:lnSpc>
        <a:spcBef>
          <a:spcPct val="0"/>
        </a:spcBef>
        <a:buNone/>
        <a:defRPr sz="3300" kern="1200">
          <a:solidFill>
            <a:schemeClr val="tx1"/>
          </a:solidFill>
          <a:latin typeface="华文楷体" panose="02010600040101010101" pitchFamily="2" charset="-122"/>
          <a:ea typeface="华文楷体" panose="02010600040101010101" pitchFamily="2" charset="-122"/>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华文楷体" panose="02010600040101010101" pitchFamily="2" charset="-122"/>
          <a:ea typeface="华文楷体" panose="02010600040101010101" pitchFamily="2" charset="-122"/>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华文楷体" panose="02010600040101010101" pitchFamily="2" charset="-122"/>
          <a:ea typeface="华文楷体" panose="02010600040101010101" pitchFamily="2" charset="-122"/>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华文楷体" panose="02010600040101010101" pitchFamily="2" charset="-122"/>
          <a:ea typeface="华文楷体" panose="02010600040101010101" pitchFamily="2" charset="-122"/>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华文楷体" panose="02010600040101010101" pitchFamily="2" charset="-122"/>
          <a:ea typeface="华文楷体" panose="02010600040101010101" pitchFamily="2" charset="-122"/>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华文楷体" panose="02010600040101010101" pitchFamily="2" charset="-122"/>
          <a:ea typeface="华文楷体" panose="02010600040101010101" pitchFamily="2"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文本框 6"/>
          <p:cNvSpPr txBox="1"/>
          <p:nvPr/>
        </p:nvSpPr>
        <p:spPr>
          <a:xfrm>
            <a:off x="3387576" y="1582090"/>
            <a:ext cx="5340191" cy="715581"/>
          </a:xfrm>
          <a:prstGeom prst="rect">
            <a:avLst/>
          </a:prstGeom>
          <a:noFill/>
        </p:spPr>
        <p:txBody>
          <a:bodyPr wrap="square" lIns="68580" tIns="34290" rIns="68580" bIns="34290" rtlCol="0">
            <a:spAutoFit/>
          </a:bodyPr>
          <a:lstStyle/>
          <a:p>
            <a:r>
              <a:rPr lang="zh-CN" altLang="en-US" sz="4200" b="1" dirty="0">
                <a:solidFill>
                  <a:srgbClr val="1B4367"/>
                </a:solidFill>
                <a:latin typeface="华文楷体" panose="02010600040101010101" pitchFamily="2" charset="-122"/>
                <a:ea typeface="华文楷体" panose="02010600040101010101" pitchFamily="2" charset="-122"/>
                <a:cs typeface="+mn-ea"/>
                <a:sym typeface="+mn-lt"/>
              </a:rPr>
              <a:t>媒体文件格式剖析</a:t>
            </a:r>
          </a:p>
        </p:txBody>
      </p:sp>
      <p:sp>
        <p:nvSpPr>
          <p:cNvPr id="3075" name="文本框 3074"/>
          <p:cNvSpPr txBox="1"/>
          <p:nvPr/>
        </p:nvSpPr>
        <p:spPr>
          <a:xfrm>
            <a:off x="3404878" y="3196479"/>
            <a:ext cx="3461808" cy="252730"/>
          </a:xfrm>
          <a:prstGeom prst="rect">
            <a:avLst/>
          </a:prstGeom>
          <a:noFill/>
          <a:ln w="9525">
            <a:noFill/>
            <a:miter/>
          </a:ln>
          <a:effectLst/>
        </p:spPr>
        <p:txBody>
          <a:bodyPr vert="horz" wrap="square" lIns="68580" tIns="34290" rIns="68580" bIns="34290" anchor="t">
            <a:spAutoFit/>
          </a:bodyPr>
          <a:lstStyle/>
          <a:p>
            <a:pPr lvl="0" eaLnBrk="0" hangingPunct="0"/>
            <a:r>
              <a:rPr lang="zh-CN" altLang="en-US" sz="120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汇报人：付政烨     汇报时间：</a:t>
            </a:r>
            <a:r>
              <a:rPr lang="en-US" altLang="zh-CN" sz="120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2024</a:t>
            </a:r>
            <a:r>
              <a:rPr lang="zh-CN" altLang="en-US" sz="120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年</a:t>
            </a:r>
            <a:r>
              <a:rPr lang="en-US" altLang="zh-CN" sz="120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5</a:t>
            </a:r>
            <a:r>
              <a:rPr lang="zh-CN" altLang="en-US" sz="120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月</a:t>
            </a:r>
          </a:p>
        </p:txBody>
      </p:sp>
      <p:sp>
        <p:nvSpPr>
          <p:cNvPr id="121" name="TextBox 120"/>
          <p:cNvSpPr txBox="1"/>
          <p:nvPr/>
        </p:nvSpPr>
        <p:spPr>
          <a:xfrm>
            <a:off x="3458667" y="2626926"/>
            <a:ext cx="4355935" cy="306467"/>
          </a:xfrm>
          <a:prstGeom prst="roundRect">
            <a:avLst/>
          </a:prstGeom>
          <a:solidFill>
            <a:srgbClr val="1B4367"/>
          </a:solidFill>
        </p:spPr>
        <p:txBody>
          <a:bodyPr wrap="square" rtlCol="0">
            <a:spAutoFit/>
          </a:bodyPr>
          <a:lstStyle/>
          <a:p>
            <a:r>
              <a:rPr lang="zh-CN" altLang="en-US" sz="1200" dirty="0">
                <a:solidFill>
                  <a:schemeClr val="bg1"/>
                </a:solidFill>
                <a:latin typeface="华文楷体" panose="02010600040101010101" pitchFamily="2" charset="-122"/>
                <a:ea typeface="华文楷体" panose="02010600040101010101" pitchFamily="2" charset="-122"/>
                <a:cs typeface="+mn-ea"/>
                <a:sym typeface="+mn-lt"/>
              </a:rPr>
              <a:t>网络空间安全学院       专业：</a:t>
            </a:r>
            <a:r>
              <a:rPr lang="en-US" altLang="zh-CN" sz="1200" dirty="0">
                <a:solidFill>
                  <a:schemeClr val="bg1"/>
                </a:solidFill>
                <a:latin typeface="华文楷体" panose="02010600040101010101" pitchFamily="2" charset="-122"/>
                <a:ea typeface="华文楷体" panose="02010600040101010101" pitchFamily="2" charset="-122"/>
                <a:cs typeface="+mn-ea"/>
                <a:sym typeface="+mn-lt"/>
              </a:rPr>
              <a:t> </a:t>
            </a:r>
            <a:r>
              <a:rPr lang="zh-CN" altLang="en-US" sz="1200" dirty="0">
                <a:solidFill>
                  <a:schemeClr val="bg1"/>
                </a:solidFill>
                <a:latin typeface="华文楷体" panose="02010600040101010101" pitchFamily="2" charset="-122"/>
                <a:ea typeface="华文楷体" panose="02010600040101010101" pitchFamily="2" charset="-122"/>
                <a:cs typeface="+mn-ea"/>
                <a:sym typeface="+mn-lt"/>
              </a:rPr>
              <a:t>信息安全、法学双学位班</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anim calcmode="lin" valueType="num">
                                      <p:cBhvr>
                                        <p:cTn id="9"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
                                        </p:tgtEl>
                                      </p:cBhvr>
                                    </p:animEffect>
                                  </p:childTnLst>
                                </p:cTn>
                              </p:par>
                            </p:childTnLst>
                          </p:cTn>
                        </p:par>
                        <p:par>
                          <p:cTn id="12" fill="hold">
                            <p:stCondLst>
                              <p:cond delay="850"/>
                            </p:stCondLst>
                            <p:childTnLst>
                              <p:par>
                                <p:cTn id="13" presetID="14" presetClass="entr" presetSubtype="10" fill="hold" grpId="0" nodeType="afterEffect">
                                  <p:stCondLst>
                                    <p:cond delay="0"/>
                                  </p:stCondLst>
                                  <p:childTnLst>
                                    <p:set>
                                      <p:cBhvr>
                                        <p:cTn id="14" dur="1" fill="hold">
                                          <p:stCondLst>
                                            <p:cond delay="0"/>
                                          </p:stCondLst>
                                        </p:cTn>
                                        <p:tgtEl>
                                          <p:spTgt spid="121"/>
                                        </p:tgtEl>
                                        <p:attrNameLst>
                                          <p:attrName>style.visibility</p:attrName>
                                        </p:attrNameLst>
                                      </p:cBhvr>
                                      <p:to>
                                        <p:strVal val="visible"/>
                                      </p:to>
                                    </p:set>
                                    <p:animEffect transition="in" filter="randombar(horizontal)">
                                      <p:cBhvr>
                                        <p:cTn id="15" dur="500"/>
                                        <p:tgtEl>
                                          <p:spTgt spid="121"/>
                                        </p:tgtEl>
                                      </p:cBhvr>
                                    </p:animEffect>
                                  </p:childTnLst>
                                </p:cTn>
                              </p:par>
                            </p:childTnLst>
                          </p:cTn>
                        </p:par>
                        <p:par>
                          <p:cTn id="16" fill="hold">
                            <p:stCondLst>
                              <p:cond delay="1350"/>
                            </p:stCondLst>
                            <p:childTnLst>
                              <p:par>
                                <p:cTn id="17" presetID="12" presetClass="entr" presetSubtype="8" fill="hold" grpId="0" nodeType="afterEffect">
                                  <p:stCondLst>
                                    <p:cond delay="0"/>
                                  </p:stCondLst>
                                  <p:childTnLst>
                                    <p:set>
                                      <p:cBhvr>
                                        <p:cTn id="18" dur="1" fill="hold">
                                          <p:stCondLst>
                                            <p:cond delay="0"/>
                                          </p:stCondLst>
                                        </p:cTn>
                                        <p:tgtEl>
                                          <p:spTgt spid="3075"/>
                                        </p:tgtEl>
                                        <p:attrNameLst>
                                          <p:attrName>style.visibility</p:attrName>
                                        </p:attrNameLst>
                                      </p:cBhvr>
                                      <p:to>
                                        <p:strVal val="visible"/>
                                      </p:to>
                                    </p:set>
                                    <p:anim calcmode="lin" valueType="num">
                                      <p:cBhvr additive="base">
                                        <p:cTn id="19" dur="500"/>
                                        <p:tgtEl>
                                          <p:spTgt spid="3075"/>
                                        </p:tgtEl>
                                        <p:attrNameLst>
                                          <p:attrName>ppt_x</p:attrName>
                                        </p:attrNameLst>
                                      </p:cBhvr>
                                      <p:tavLst>
                                        <p:tav tm="0">
                                          <p:val>
                                            <p:strVal val="#ppt_x-#ppt_w*1.125000"/>
                                          </p:val>
                                        </p:tav>
                                        <p:tav tm="100000">
                                          <p:val>
                                            <p:strVal val="#ppt_x"/>
                                          </p:val>
                                        </p:tav>
                                      </p:tavLst>
                                    </p:anim>
                                    <p:animEffect transition="in" filter="wipe(right)">
                                      <p:cBhvr>
                                        <p:cTn id="20" dur="500"/>
                                        <p:tgtEl>
                                          <p:spTgt spid="3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075" grpId="0" bldLvl="0" animBg="1"/>
      <p:bldP spid="121"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文本框 15"/>
          <p:cNvSpPr txBox="1"/>
          <p:nvPr/>
        </p:nvSpPr>
        <p:spPr>
          <a:xfrm>
            <a:off x="689827" y="245674"/>
            <a:ext cx="5823440" cy="377026"/>
          </a:xfrm>
          <a:prstGeom prst="rect">
            <a:avLst/>
          </a:prstGeom>
          <a:noFill/>
        </p:spPr>
        <p:txBody>
          <a:bodyPr wrap="square" lIns="68580" tIns="34290" rIns="68580" bIns="34290" rtlCol="0">
            <a:spAutoFit/>
          </a:bodyPr>
          <a:lstStyle/>
          <a:p>
            <a:r>
              <a:rPr lang="zh-CN" altLang="en-US" sz="2000" b="1" dirty="0">
                <a:solidFill>
                  <a:srgbClr val="1B4367"/>
                </a:solidFill>
                <a:latin typeface="华文楷体" panose="02010600040101010101" pitchFamily="2" charset="-122"/>
                <a:ea typeface="华文楷体" panose="02010600040101010101" pitchFamily="2" charset="-122"/>
                <a:cs typeface="+mn-ea"/>
                <a:sym typeface="+mn-lt"/>
              </a:rPr>
              <a:t>使用 </a:t>
            </a:r>
            <a:r>
              <a:rPr lang="en-US" altLang="zh-CN" sz="2000" b="1" dirty="0">
                <a:solidFill>
                  <a:srgbClr val="1B4367"/>
                </a:solidFill>
                <a:latin typeface="华文楷体" panose="02010600040101010101" pitchFamily="2" charset="-122"/>
                <a:ea typeface="华文楷体" panose="02010600040101010101" pitchFamily="2" charset="-122"/>
                <a:cs typeface="+mn-ea"/>
                <a:sym typeface="+mn-lt"/>
              </a:rPr>
              <a:t>LSB </a:t>
            </a:r>
            <a:r>
              <a:rPr lang="zh-CN" altLang="en-US" sz="2000" b="1" dirty="0">
                <a:solidFill>
                  <a:srgbClr val="1B4367"/>
                </a:solidFill>
                <a:latin typeface="华文楷体" panose="02010600040101010101" pitchFamily="2" charset="-122"/>
                <a:ea typeface="华文楷体" panose="02010600040101010101" pitchFamily="2" charset="-122"/>
                <a:cs typeface="+mn-ea"/>
                <a:sym typeface="+mn-lt"/>
              </a:rPr>
              <a:t>方法在 </a:t>
            </a:r>
            <a:r>
              <a:rPr lang="en-US" altLang="zh-CN" sz="2000" b="1" dirty="0">
                <a:solidFill>
                  <a:srgbClr val="1B4367"/>
                </a:solidFill>
                <a:latin typeface="华文楷体" panose="02010600040101010101" pitchFamily="2" charset="-122"/>
                <a:ea typeface="华文楷体" panose="02010600040101010101" pitchFamily="2" charset="-122"/>
                <a:cs typeface="+mn-ea"/>
                <a:sym typeface="+mn-lt"/>
              </a:rPr>
              <a:t>WAV </a:t>
            </a:r>
            <a:r>
              <a:rPr lang="zh-CN" altLang="en-US" sz="2000" b="1" dirty="0">
                <a:solidFill>
                  <a:srgbClr val="1B4367"/>
                </a:solidFill>
                <a:latin typeface="华文楷体" panose="02010600040101010101" pitchFamily="2" charset="-122"/>
                <a:ea typeface="华文楷体" panose="02010600040101010101" pitchFamily="2" charset="-122"/>
                <a:cs typeface="+mn-ea"/>
                <a:sym typeface="+mn-lt"/>
              </a:rPr>
              <a:t>文件中隐藏文本、图像信息</a:t>
            </a:r>
          </a:p>
        </p:txBody>
      </p:sp>
      <p:cxnSp>
        <p:nvCxnSpPr>
          <p:cNvPr id="45" name="直接连接符 44"/>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ABF27E41-ADF0-481F-9812-93E4D6C788DB}"/>
              </a:ext>
            </a:extLst>
          </p:cNvPr>
          <p:cNvSpPr txBox="1"/>
          <p:nvPr/>
        </p:nvSpPr>
        <p:spPr>
          <a:xfrm>
            <a:off x="774478" y="726852"/>
            <a:ext cx="3600287" cy="3701013"/>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solidFill>
                  <a:srgbClr val="C00000"/>
                </a:solidFill>
                <a:latin typeface="华文楷体" panose="02010600040101010101" pitchFamily="2" charset="-122"/>
                <a:ea typeface="华文楷体" panose="02010600040101010101" pitchFamily="2" charset="-122"/>
              </a:rPr>
              <a:t>隐藏文本信息</a:t>
            </a:r>
            <a:br>
              <a:rPr lang="en-US" altLang="zh-CN" sz="1600" dirty="0">
                <a:latin typeface="华文楷体" panose="02010600040101010101" pitchFamily="2" charset="-122"/>
                <a:ea typeface="华文楷体" panose="02010600040101010101" pitchFamily="2" charset="-122"/>
              </a:rPr>
            </a:br>
            <a:endParaRPr lang="en-US" altLang="zh-CN" sz="1600" dirty="0">
              <a:latin typeface="华文楷体" panose="02010600040101010101" pitchFamily="2" charset="-122"/>
              <a:ea typeface="华文楷体" panose="02010600040101010101" pitchFamily="2" charset="-122"/>
            </a:endParaRPr>
          </a:p>
          <a:p>
            <a:endParaRPr lang="en-US" altLang="zh-CN" sz="1600" dirty="0">
              <a:latin typeface="华文楷体" panose="02010600040101010101" pitchFamily="2" charset="-122"/>
              <a:ea typeface="华文楷体" panose="02010600040101010101" pitchFamily="2" charset="-122"/>
            </a:endParaRPr>
          </a:p>
          <a:p>
            <a:endParaRPr lang="en-US" altLang="zh-CN" sz="1600" dirty="0">
              <a:latin typeface="华文楷体" panose="02010600040101010101" pitchFamily="2" charset="-122"/>
              <a:ea typeface="华文楷体" panose="02010600040101010101" pitchFamily="2" charset="-122"/>
            </a:endParaRPr>
          </a:p>
          <a:p>
            <a:endParaRPr lang="en-US" altLang="zh-CN" sz="1600" dirty="0">
              <a:latin typeface="华文楷体" panose="02010600040101010101" pitchFamily="2" charset="-122"/>
              <a:ea typeface="华文楷体" panose="02010600040101010101" pitchFamily="2" charset="-122"/>
            </a:endParaRPr>
          </a:p>
          <a:p>
            <a:endParaRPr lang="en-US" altLang="zh-CN" sz="1600" dirty="0">
              <a:latin typeface="华文楷体" panose="02010600040101010101" pitchFamily="2" charset="-122"/>
              <a:ea typeface="华文楷体" panose="02010600040101010101" pitchFamily="2" charset="-122"/>
            </a:endParaRPr>
          </a:p>
          <a:p>
            <a:endParaRPr lang="en-US" altLang="zh-CN" sz="1600" dirty="0">
              <a:latin typeface="华文楷体" panose="02010600040101010101" pitchFamily="2" charset="-122"/>
              <a:ea typeface="华文楷体" panose="02010600040101010101" pitchFamily="2" charset="-122"/>
            </a:endParaRPr>
          </a:p>
          <a:p>
            <a:endParaRPr lang="en-US" altLang="zh-CN" sz="1600" dirty="0">
              <a:latin typeface="华文楷体" panose="02010600040101010101" pitchFamily="2" charset="-122"/>
              <a:ea typeface="华文楷体" panose="02010600040101010101" pitchFamily="2" charset="-122"/>
            </a:endParaRPr>
          </a:p>
          <a:p>
            <a:endParaRPr lang="en-US" altLang="zh-CN" sz="1200" dirty="0">
              <a:latin typeface="华文楷体" panose="02010600040101010101" pitchFamily="2" charset="-122"/>
              <a:ea typeface="华文楷体" panose="02010600040101010101" pitchFamily="2" charset="-122"/>
            </a:endParaRPr>
          </a:p>
          <a:p>
            <a:r>
              <a:rPr lang="en-US" altLang="zh-CN" sz="1200" dirty="0">
                <a:latin typeface="华文楷体" panose="02010600040101010101" pitchFamily="2" charset="-122"/>
                <a:ea typeface="华文楷体" panose="02010600040101010101" pitchFamily="2" charset="-122"/>
              </a:rPr>
              <a:t>1. </a:t>
            </a:r>
            <a:r>
              <a:rPr lang="zh-CN" altLang="en-US" sz="1200" dirty="0">
                <a:latin typeface="华文楷体" panose="02010600040101010101" pitchFamily="2" charset="-122"/>
                <a:ea typeface="华文楷体" panose="02010600040101010101" pitchFamily="2" charset="-122"/>
              </a:rPr>
              <a:t>将每个字符的</a:t>
            </a:r>
            <a:r>
              <a:rPr lang="en-US" altLang="zh-CN" sz="1200" dirty="0">
                <a:latin typeface="华文楷体" panose="02010600040101010101" pitchFamily="2" charset="-122"/>
                <a:ea typeface="华文楷体" panose="02010600040101010101" pitchFamily="2" charset="-122"/>
              </a:rPr>
              <a:t>ASCII</a:t>
            </a:r>
            <a:r>
              <a:rPr lang="zh-CN" altLang="en-US" sz="1200" dirty="0">
                <a:latin typeface="华文楷体" panose="02010600040101010101" pitchFamily="2" charset="-122"/>
                <a:ea typeface="华文楷体" panose="02010600040101010101" pitchFamily="2" charset="-122"/>
              </a:rPr>
              <a:t>值转换成二进制形式。</a:t>
            </a:r>
          </a:p>
          <a:p>
            <a:r>
              <a:rPr lang="en-US" altLang="zh-CN" sz="1200" dirty="0">
                <a:latin typeface="华文楷体" panose="02010600040101010101" pitchFamily="2" charset="-122"/>
                <a:ea typeface="华文楷体" panose="02010600040101010101" pitchFamily="2" charset="-122"/>
              </a:rPr>
              <a:t>2. </a:t>
            </a:r>
            <a:r>
              <a:rPr lang="zh-CN" altLang="en-US" sz="1200" dirty="0">
                <a:latin typeface="华文楷体" panose="02010600040101010101" pitchFamily="2" charset="-122"/>
                <a:ea typeface="华文楷体" panose="02010600040101010101" pitchFamily="2" charset="-122"/>
              </a:rPr>
              <a:t>加载</a:t>
            </a:r>
            <a:r>
              <a:rPr lang="en-US" altLang="zh-CN" sz="1200" dirty="0">
                <a:latin typeface="华文楷体" panose="02010600040101010101" pitchFamily="2" charset="-122"/>
                <a:ea typeface="华文楷体" panose="02010600040101010101" pitchFamily="2" charset="-122"/>
              </a:rPr>
              <a:t>WAV</a:t>
            </a:r>
            <a:r>
              <a:rPr lang="zh-CN" altLang="en-US" sz="1200" dirty="0">
                <a:latin typeface="华文楷体" panose="02010600040101010101" pitchFamily="2" charset="-122"/>
                <a:ea typeface="华文楷体" panose="02010600040101010101" pitchFamily="2" charset="-122"/>
              </a:rPr>
              <a:t>音频文件并提取其采样数据。</a:t>
            </a:r>
          </a:p>
          <a:p>
            <a:r>
              <a:rPr lang="en-US" altLang="zh-CN" sz="1200" dirty="0">
                <a:latin typeface="华文楷体" panose="02010600040101010101" pitchFamily="2" charset="-122"/>
                <a:ea typeface="华文楷体" panose="02010600040101010101" pitchFamily="2" charset="-122"/>
              </a:rPr>
              <a:t>3. </a:t>
            </a:r>
            <a:r>
              <a:rPr lang="zh-CN" altLang="en-US" sz="1200" dirty="0">
                <a:latin typeface="华文楷体" panose="02010600040101010101" pitchFamily="2" charset="-122"/>
                <a:ea typeface="华文楷体" panose="02010600040101010101" pitchFamily="2" charset="-122"/>
              </a:rPr>
              <a:t>遍历每个采样点的二进制表示，根据需要隐藏的</a:t>
            </a:r>
            <a:endParaRPr lang="en-US" altLang="zh-CN" sz="1200" dirty="0">
              <a:latin typeface="华文楷体" panose="02010600040101010101" pitchFamily="2" charset="-122"/>
              <a:ea typeface="华文楷体" panose="02010600040101010101" pitchFamily="2" charset="-122"/>
            </a:endParaRPr>
          </a:p>
          <a:p>
            <a:r>
              <a:rPr lang="en-US" altLang="zh-CN" sz="1200" dirty="0">
                <a:latin typeface="华文楷体" panose="02010600040101010101" pitchFamily="2" charset="-122"/>
                <a:ea typeface="华文楷体" panose="02010600040101010101" pitchFamily="2" charset="-122"/>
              </a:rPr>
              <a:t>    </a:t>
            </a:r>
            <a:r>
              <a:rPr lang="zh-CN" altLang="en-US" sz="1200" dirty="0">
                <a:latin typeface="华文楷体" panose="02010600040101010101" pitchFamily="2" charset="-122"/>
                <a:ea typeface="华文楷体" panose="02010600040101010101" pitchFamily="2" charset="-122"/>
              </a:rPr>
              <a:t>二进制信息，调整每个采样的最低有效位（</a:t>
            </a:r>
            <a:r>
              <a:rPr lang="en-US" altLang="zh-CN" sz="1200" dirty="0">
                <a:latin typeface="华文楷体" panose="02010600040101010101" pitchFamily="2" charset="-122"/>
                <a:ea typeface="华文楷体" panose="02010600040101010101" pitchFamily="2" charset="-122"/>
              </a:rPr>
              <a:t>LSB</a:t>
            </a:r>
            <a:r>
              <a:rPr lang="zh-CN" altLang="en-US" sz="1200" dirty="0">
                <a:latin typeface="华文楷体" panose="02010600040101010101" pitchFamily="2" charset="-122"/>
                <a:ea typeface="华文楷体" panose="02010600040101010101" pitchFamily="2" charset="-122"/>
              </a:rPr>
              <a:t>）。</a:t>
            </a:r>
          </a:p>
          <a:p>
            <a:r>
              <a:rPr lang="en-US" altLang="zh-CN" sz="1200" dirty="0">
                <a:latin typeface="华文楷体" panose="02010600040101010101" pitchFamily="2" charset="-122"/>
                <a:ea typeface="华文楷体" panose="02010600040101010101" pitchFamily="2" charset="-122"/>
              </a:rPr>
              <a:t>4. </a:t>
            </a:r>
            <a:r>
              <a:rPr lang="zh-CN" altLang="en-US" sz="1200" dirty="0">
                <a:latin typeface="华文楷体" panose="02010600040101010101" pitchFamily="2" charset="-122"/>
                <a:ea typeface="华文楷体" panose="02010600040101010101" pitchFamily="2" charset="-122"/>
              </a:rPr>
              <a:t>仅修改最低位以最小化听觉上的影响。</a:t>
            </a:r>
          </a:p>
          <a:p>
            <a:r>
              <a:rPr lang="en-US" altLang="zh-CN" sz="1200" dirty="0">
                <a:latin typeface="华文楷体" panose="02010600040101010101" pitchFamily="2" charset="-122"/>
                <a:ea typeface="华文楷体" panose="02010600040101010101" pitchFamily="2" charset="-122"/>
              </a:rPr>
              <a:t>5. </a:t>
            </a:r>
            <a:r>
              <a:rPr lang="zh-CN" altLang="en-US" sz="1200" dirty="0">
                <a:latin typeface="华文楷体" panose="02010600040101010101" pitchFamily="2" charset="-122"/>
                <a:ea typeface="华文楷体" panose="02010600040101010101" pitchFamily="2" charset="-122"/>
              </a:rPr>
              <a:t>将修改后的音频数据保存为新的</a:t>
            </a:r>
            <a:r>
              <a:rPr lang="en-US" altLang="zh-CN" sz="1200" dirty="0">
                <a:latin typeface="华文楷体" panose="02010600040101010101" pitchFamily="2" charset="-122"/>
                <a:ea typeface="华文楷体" panose="02010600040101010101" pitchFamily="2" charset="-122"/>
              </a:rPr>
              <a:t>WAV</a:t>
            </a:r>
            <a:r>
              <a:rPr lang="zh-CN" altLang="en-US" sz="1200" dirty="0">
                <a:latin typeface="华文楷体" panose="02010600040101010101" pitchFamily="2" charset="-122"/>
                <a:ea typeface="华文楷体" panose="02010600040101010101" pitchFamily="2" charset="-122"/>
              </a:rPr>
              <a:t>文件。</a:t>
            </a:r>
          </a:p>
          <a:p>
            <a:r>
              <a:rPr lang="en-US" altLang="zh-CN" sz="1200" b="1" dirty="0">
                <a:latin typeface="华文楷体" panose="02010600040101010101" pitchFamily="2" charset="-122"/>
                <a:ea typeface="华文楷体" panose="02010600040101010101" pitchFamily="2" charset="-122"/>
              </a:rPr>
              <a:t>6.* </a:t>
            </a:r>
            <a:r>
              <a:rPr lang="zh-CN" altLang="en-US" sz="1200" b="1" dirty="0">
                <a:latin typeface="华文楷体" panose="02010600040101010101" pitchFamily="2" charset="-122"/>
                <a:ea typeface="华文楷体" panose="02010600040101010101" pitchFamily="2" charset="-122"/>
              </a:rPr>
              <a:t>信息提取</a:t>
            </a:r>
            <a:r>
              <a:rPr lang="zh-CN" altLang="en-US" sz="1200" dirty="0">
                <a:latin typeface="华文楷体" panose="02010600040101010101" pitchFamily="2" charset="-122"/>
                <a:ea typeface="华文楷体" panose="02010600040101010101" pitchFamily="2" charset="-122"/>
              </a:rPr>
              <a:t>：通过读取音频采样的</a:t>
            </a:r>
            <a:r>
              <a:rPr lang="en-US" altLang="zh-CN" sz="1200" dirty="0">
                <a:latin typeface="华文楷体" panose="02010600040101010101" pitchFamily="2" charset="-122"/>
                <a:ea typeface="华文楷体" panose="02010600040101010101" pitchFamily="2" charset="-122"/>
              </a:rPr>
              <a:t>LSB</a:t>
            </a:r>
            <a:r>
              <a:rPr lang="zh-CN" altLang="en-US" sz="1200" dirty="0">
                <a:latin typeface="华文楷体" panose="02010600040101010101" pitchFamily="2" charset="-122"/>
                <a:ea typeface="华文楷体" panose="02010600040101010101" pitchFamily="2" charset="-122"/>
              </a:rPr>
              <a:t>来重构隐藏</a:t>
            </a:r>
            <a:endParaRPr lang="en-US" altLang="zh-CN" sz="1200" dirty="0">
              <a:latin typeface="华文楷体" panose="02010600040101010101" pitchFamily="2" charset="-122"/>
              <a:ea typeface="华文楷体" panose="02010600040101010101" pitchFamily="2" charset="-122"/>
            </a:endParaRPr>
          </a:p>
          <a:p>
            <a:r>
              <a:rPr lang="en-US" altLang="zh-CN" sz="1200" dirty="0">
                <a:latin typeface="华文楷体" panose="02010600040101010101" pitchFamily="2" charset="-122"/>
                <a:ea typeface="华文楷体" panose="02010600040101010101" pitchFamily="2" charset="-122"/>
              </a:rPr>
              <a:t>      </a:t>
            </a:r>
            <a:r>
              <a:rPr lang="zh-CN" altLang="en-US" sz="1200" dirty="0">
                <a:latin typeface="华文楷体" panose="02010600040101010101" pitchFamily="2" charset="-122"/>
                <a:ea typeface="华文楷体" panose="02010600040101010101" pitchFamily="2" charset="-122"/>
              </a:rPr>
              <a:t>的文本信息，并转换回字符形式。</a:t>
            </a:r>
            <a:endParaRPr lang="zh-CN" altLang="en-US"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endParaRPr>
          </a:p>
        </p:txBody>
      </p:sp>
      <p:sp>
        <p:nvSpPr>
          <p:cNvPr id="6" name="文本框 5">
            <a:extLst>
              <a:ext uri="{FF2B5EF4-FFF2-40B4-BE49-F238E27FC236}">
                <a16:creationId xmlns:a16="http://schemas.microsoft.com/office/drawing/2014/main" id="{C0CFC97D-6A55-4226-AAA2-A0528050A752}"/>
              </a:ext>
            </a:extLst>
          </p:cNvPr>
          <p:cNvSpPr txBox="1"/>
          <p:nvPr/>
        </p:nvSpPr>
        <p:spPr>
          <a:xfrm>
            <a:off x="4769236" y="726852"/>
            <a:ext cx="4014999" cy="3701013"/>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solidFill>
                  <a:srgbClr val="C00000"/>
                </a:solidFill>
                <a:latin typeface="华文楷体" panose="02010600040101010101" pitchFamily="2" charset="-122"/>
                <a:ea typeface="华文楷体" panose="02010600040101010101" pitchFamily="2" charset="-122"/>
              </a:rPr>
              <a:t>隐藏图像信息</a:t>
            </a:r>
            <a:endParaRPr lang="en-US" altLang="zh-CN" sz="1600" b="1" dirty="0">
              <a:solidFill>
                <a:srgbClr val="C00000"/>
              </a:solidFill>
              <a:latin typeface="华文楷体" panose="02010600040101010101" pitchFamily="2" charset="-122"/>
              <a:ea typeface="华文楷体" panose="02010600040101010101" pitchFamily="2" charset="-122"/>
            </a:endParaRPr>
          </a:p>
          <a:p>
            <a:endParaRPr lang="en-US" altLang="zh-CN" sz="1600" b="1" dirty="0">
              <a:solidFill>
                <a:srgbClr val="C00000"/>
              </a:solidFill>
              <a:latin typeface="华文楷体" panose="02010600040101010101" pitchFamily="2" charset="-122"/>
              <a:ea typeface="华文楷体" panose="02010600040101010101" pitchFamily="2" charset="-122"/>
            </a:endParaRPr>
          </a:p>
          <a:p>
            <a:endParaRPr lang="en-US" altLang="zh-CN" sz="1600" b="1" dirty="0">
              <a:solidFill>
                <a:srgbClr val="C00000"/>
              </a:solidFill>
              <a:latin typeface="华文楷体" panose="02010600040101010101" pitchFamily="2" charset="-122"/>
              <a:ea typeface="华文楷体" panose="02010600040101010101" pitchFamily="2" charset="-122"/>
            </a:endParaRPr>
          </a:p>
          <a:p>
            <a:endParaRPr lang="en-US" altLang="zh-CN" sz="1600" b="1" dirty="0">
              <a:solidFill>
                <a:srgbClr val="C00000"/>
              </a:solidFill>
              <a:latin typeface="华文楷体" panose="02010600040101010101" pitchFamily="2" charset="-122"/>
              <a:ea typeface="华文楷体" panose="02010600040101010101" pitchFamily="2" charset="-122"/>
            </a:endParaRPr>
          </a:p>
          <a:p>
            <a:endParaRPr lang="en-US" altLang="zh-CN" sz="1600" b="1" dirty="0">
              <a:solidFill>
                <a:srgbClr val="C00000"/>
              </a:solidFill>
              <a:latin typeface="华文楷体" panose="02010600040101010101" pitchFamily="2" charset="-122"/>
              <a:ea typeface="华文楷体" panose="02010600040101010101" pitchFamily="2" charset="-122"/>
            </a:endParaRPr>
          </a:p>
          <a:p>
            <a:endParaRPr lang="en-US" altLang="zh-CN" sz="1600" b="1" dirty="0">
              <a:solidFill>
                <a:srgbClr val="C00000"/>
              </a:solidFill>
              <a:latin typeface="华文楷体" panose="02010600040101010101" pitchFamily="2" charset="-122"/>
              <a:ea typeface="华文楷体" panose="02010600040101010101" pitchFamily="2" charset="-122"/>
            </a:endParaRPr>
          </a:p>
          <a:p>
            <a:endParaRPr lang="en-US" altLang="zh-CN" sz="1600" b="1" dirty="0">
              <a:solidFill>
                <a:srgbClr val="C00000"/>
              </a:solidFill>
              <a:latin typeface="华文楷体" panose="02010600040101010101" pitchFamily="2" charset="-122"/>
              <a:ea typeface="华文楷体" panose="02010600040101010101" pitchFamily="2" charset="-122"/>
            </a:endParaRPr>
          </a:p>
          <a:p>
            <a:endParaRPr lang="en-US" altLang="zh-CN" sz="1600" b="1" dirty="0">
              <a:solidFill>
                <a:srgbClr val="C00000"/>
              </a:solidFill>
              <a:latin typeface="华文楷体" panose="02010600040101010101" pitchFamily="2" charset="-122"/>
              <a:ea typeface="华文楷体" panose="02010600040101010101" pitchFamily="2" charset="-122"/>
            </a:endParaRPr>
          </a:p>
          <a:p>
            <a:endParaRPr lang="en-US" altLang="zh-CN" sz="1200" dirty="0">
              <a:latin typeface="华文楷体" panose="02010600040101010101" pitchFamily="2" charset="-122"/>
              <a:ea typeface="华文楷体" panose="02010600040101010101" pitchFamily="2" charset="-122"/>
            </a:endParaRPr>
          </a:p>
          <a:p>
            <a:r>
              <a:rPr lang="en-US" altLang="zh-CN" sz="1200" dirty="0">
                <a:latin typeface="华文楷体" panose="02010600040101010101" pitchFamily="2" charset="-122"/>
                <a:ea typeface="华文楷体" panose="02010600040101010101" pitchFamily="2" charset="-122"/>
              </a:rPr>
              <a:t>1. </a:t>
            </a:r>
            <a:r>
              <a:rPr lang="zh-CN" altLang="en-US" sz="1200" dirty="0">
                <a:latin typeface="华文楷体" panose="02010600040101010101" pitchFamily="2" charset="-122"/>
                <a:ea typeface="华文楷体" panose="02010600040101010101" pitchFamily="2" charset="-122"/>
              </a:rPr>
              <a:t>读取图像文件，并将每个像素点的颜色值（通常是</a:t>
            </a:r>
            <a:r>
              <a:rPr lang="en-US" altLang="zh-CN" sz="1200" dirty="0">
                <a:latin typeface="华文楷体" panose="02010600040101010101" pitchFamily="2" charset="-122"/>
                <a:ea typeface="华文楷体" panose="02010600040101010101" pitchFamily="2" charset="-122"/>
              </a:rPr>
              <a:t>RGB</a:t>
            </a:r>
          </a:p>
          <a:p>
            <a:r>
              <a:rPr lang="en-US" altLang="zh-CN" sz="1200" dirty="0">
                <a:latin typeface="华文楷体" panose="02010600040101010101" pitchFamily="2" charset="-122"/>
                <a:ea typeface="华文楷体" panose="02010600040101010101" pitchFamily="2" charset="-122"/>
              </a:rPr>
              <a:t>    </a:t>
            </a:r>
            <a:r>
              <a:rPr lang="zh-CN" altLang="en-US" sz="1200" dirty="0">
                <a:latin typeface="华文楷体" panose="02010600040101010101" pitchFamily="2" charset="-122"/>
                <a:ea typeface="华文楷体" panose="02010600040101010101" pitchFamily="2" charset="-122"/>
              </a:rPr>
              <a:t>值）转换为二进制形式。</a:t>
            </a:r>
            <a:endParaRPr lang="en-US" altLang="zh-CN" sz="1200" dirty="0">
              <a:latin typeface="华文楷体" panose="02010600040101010101" pitchFamily="2" charset="-122"/>
              <a:ea typeface="华文楷体" panose="02010600040101010101" pitchFamily="2" charset="-122"/>
            </a:endParaRPr>
          </a:p>
          <a:p>
            <a:r>
              <a:rPr lang="en-US" altLang="zh-CN" sz="1200" dirty="0">
                <a:latin typeface="华文楷体" panose="02010600040101010101" pitchFamily="2" charset="-122"/>
                <a:ea typeface="华文楷体" panose="02010600040101010101" pitchFamily="2" charset="-122"/>
              </a:rPr>
              <a:t>2. </a:t>
            </a:r>
            <a:r>
              <a:rPr lang="zh-CN" altLang="en-US" sz="1200" dirty="0">
                <a:latin typeface="华文楷体" panose="02010600040101010101" pitchFamily="2" charset="-122"/>
                <a:ea typeface="华文楷体" panose="02010600040101010101" pitchFamily="2" charset="-122"/>
              </a:rPr>
              <a:t>同文本隐藏方法，加载</a:t>
            </a:r>
            <a:r>
              <a:rPr lang="en-US" altLang="zh-CN" sz="1200" dirty="0">
                <a:latin typeface="华文楷体" panose="02010600040101010101" pitchFamily="2" charset="-122"/>
                <a:ea typeface="华文楷体" panose="02010600040101010101" pitchFamily="2" charset="-122"/>
              </a:rPr>
              <a:t>WAV</a:t>
            </a:r>
            <a:r>
              <a:rPr lang="zh-CN" altLang="en-US" sz="1200" dirty="0">
                <a:latin typeface="华文楷体" panose="02010600040101010101" pitchFamily="2" charset="-122"/>
                <a:ea typeface="华文楷体" panose="02010600040101010101" pitchFamily="2" charset="-122"/>
              </a:rPr>
              <a:t>文件并提取音频采样数据。</a:t>
            </a:r>
            <a:endParaRPr lang="en-US" altLang="zh-CN" sz="1200" dirty="0">
              <a:latin typeface="华文楷体" panose="02010600040101010101" pitchFamily="2" charset="-122"/>
              <a:ea typeface="华文楷体" panose="02010600040101010101" pitchFamily="2" charset="-122"/>
            </a:endParaRPr>
          </a:p>
          <a:p>
            <a:r>
              <a:rPr lang="en-US" altLang="zh-CN"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3. </a:t>
            </a:r>
            <a:r>
              <a:rPr lang="zh-CN" altLang="en-US"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根据图像的二进制数据，逐一修改音频采样的</a:t>
            </a:r>
            <a:r>
              <a:rPr lang="en-US" altLang="zh-CN"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LSB</a:t>
            </a:r>
            <a:r>
              <a:rPr lang="zh-CN" altLang="en-US"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，确</a:t>
            </a:r>
            <a:endParaRPr lang="en-US" altLang="zh-CN"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endParaRPr>
          </a:p>
          <a:p>
            <a:r>
              <a:rPr lang="en-US" altLang="zh-CN"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    </a:t>
            </a:r>
            <a:r>
              <a:rPr lang="zh-CN" altLang="en-US"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保每个位正确反映图像数据的一部分。</a:t>
            </a:r>
            <a:endParaRPr lang="en-US" altLang="zh-CN"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endParaRPr>
          </a:p>
          <a:p>
            <a:r>
              <a:rPr lang="en-US" altLang="zh-CN"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4. </a:t>
            </a:r>
            <a:r>
              <a:rPr lang="zh-CN" altLang="en-US"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保存含有图像信息的音频数据为新的</a:t>
            </a:r>
            <a:r>
              <a:rPr lang="en-US" altLang="zh-CN"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WAV</a:t>
            </a:r>
            <a:r>
              <a:rPr lang="zh-CN" altLang="en-US"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文件。</a:t>
            </a:r>
            <a:endParaRPr lang="en-US" altLang="zh-CN"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endParaRPr>
          </a:p>
          <a:p>
            <a:r>
              <a:rPr lang="en-US" altLang="zh-CN" sz="1200" b="1"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5*. </a:t>
            </a:r>
            <a:r>
              <a:rPr lang="zh-CN" altLang="en-US" sz="1200" b="1"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信息提取</a:t>
            </a:r>
            <a:r>
              <a:rPr lang="zh-CN" altLang="en-US"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：提取修改后音频文件中的</a:t>
            </a:r>
            <a:r>
              <a:rPr lang="en-US" altLang="zh-CN"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LSB</a:t>
            </a:r>
            <a:r>
              <a:rPr lang="zh-CN" altLang="en-US"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，重构二进制</a:t>
            </a:r>
            <a:endParaRPr lang="en-US" altLang="zh-CN"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endParaRPr>
          </a:p>
          <a:p>
            <a:r>
              <a:rPr lang="en-US" altLang="zh-CN"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     </a:t>
            </a:r>
            <a:r>
              <a:rPr lang="zh-CN" altLang="en-US" sz="12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rPr>
              <a:t>数据，并将其转换回图像像素格式以重构原始图像。</a:t>
            </a:r>
          </a:p>
        </p:txBody>
      </p:sp>
      <p:pic>
        <p:nvPicPr>
          <p:cNvPr id="4" name="图片 3">
            <a:extLst>
              <a:ext uri="{FF2B5EF4-FFF2-40B4-BE49-F238E27FC236}">
                <a16:creationId xmlns:a16="http://schemas.microsoft.com/office/drawing/2014/main" id="{747F6C13-3553-4DCF-B144-3A129F6EED70}"/>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34438" y="1114612"/>
            <a:ext cx="3540327" cy="1538680"/>
          </a:xfrm>
          <a:prstGeom prst="rect">
            <a:avLst/>
          </a:prstGeom>
        </p:spPr>
      </p:pic>
      <p:pic>
        <p:nvPicPr>
          <p:cNvPr id="9" name="图片 8">
            <a:extLst>
              <a:ext uri="{FF2B5EF4-FFF2-40B4-BE49-F238E27FC236}">
                <a16:creationId xmlns:a16="http://schemas.microsoft.com/office/drawing/2014/main" id="{B0B8B7F2-ED6E-46C5-A05B-116D36314DEE}"/>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138294" y="1114612"/>
            <a:ext cx="3231228" cy="1538680"/>
          </a:xfrm>
          <a:prstGeom prst="rect">
            <a:avLst/>
          </a:prstGeom>
        </p:spPr>
      </p:pic>
    </p:spTree>
    <p:extLst>
      <p:ext uri="{BB962C8B-B14F-4D97-AF65-F5344CB8AC3E}">
        <p14:creationId xmlns:p14="http://schemas.microsoft.com/office/powerpoint/2010/main" val="3697241159"/>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6"/>
                                        </p:tgtEl>
                                        <p:attrNameLst>
                                          <p:attrName>ppt_y</p:attrName>
                                        </p:attrNameLst>
                                      </p:cBhvr>
                                      <p:tavLst>
                                        <p:tav tm="0">
                                          <p:val>
                                            <p:strVal val="#ppt_y"/>
                                          </p:val>
                                        </p:tav>
                                        <p:tav tm="100000">
                                          <p:val>
                                            <p:strVal val="#ppt_y"/>
                                          </p:val>
                                        </p:tav>
                                      </p:tavLst>
                                    </p:anim>
                                    <p:anim calcmode="lin" valueType="num">
                                      <p:cBhvr>
                                        <p:cTn id="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6"/>
                                        </p:tgtEl>
                                      </p:cBhvr>
                                    </p:animEffect>
                                  </p:childTnLst>
                                </p:cTn>
                              </p:par>
                            </p:childTnLst>
                          </p:cTn>
                        </p:par>
                        <p:par>
                          <p:cTn id="12" fill="hold">
                            <p:stCondLst>
                              <p:cond delay="160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300"/>
                                        <p:tgtEl>
                                          <p:spTgt spid="45"/>
                                        </p:tgtEl>
                                      </p:cBhvr>
                                    </p:animEffect>
                                  </p:childTnLst>
                                </p:cTn>
                              </p:par>
                            </p:childTnLst>
                          </p:cTn>
                        </p:par>
                        <p:par>
                          <p:cTn id="16" fill="hold">
                            <p:stCondLst>
                              <p:cond delay="1900"/>
                            </p:stCondLst>
                            <p:childTnLst>
                              <p:par>
                                <p:cTn id="17" presetID="42"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par>
                          <p:cTn id="22" fill="hold">
                            <p:stCondLst>
                              <p:cond delay="2900"/>
                            </p:stCondLst>
                            <p:childTnLst>
                              <p:par>
                                <p:cTn id="23" presetID="42"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p:bldP spid="5" grpId="0" bldLvl="0"/>
      <p:bldP spid="6" grpId="0" bldLvl="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文本框 15"/>
          <p:cNvSpPr txBox="1"/>
          <p:nvPr/>
        </p:nvSpPr>
        <p:spPr>
          <a:xfrm>
            <a:off x="660487" y="205153"/>
            <a:ext cx="4228374" cy="438582"/>
          </a:xfrm>
          <a:prstGeom prst="rect">
            <a:avLst/>
          </a:prstGeom>
          <a:noFill/>
        </p:spPr>
        <p:txBody>
          <a:bodyPr wrap="square" lIns="68580" tIns="34290" rIns="68580" bIns="34290" rtlCol="0">
            <a:spAutoFit/>
          </a:bodyPr>
          <a:lstStyle/>
          <a:p>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实验结果展示</a:t>
            </a:r>
          </a:p>
        </p:txBody>
      </p:sp>
      <p:cxnSp>
        <p:nvCxnSpPr>
          <p:cNvPr id="45" name="直接连接符 44"/>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AA0ABF8B-9B28-42C2-AC13-F5DAEC5E1C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4607" y="787670"/>
            <a:ext cx="2737448" cy="1684910"/>
          </a:xfrm>
          <a:prstGeom prst="rect">
            <a:avLst/>
          </a:prstGeom>
        </p:spPr>
      </p:pic>
      <p:pic>
        <p:nvPicPr>
          <p:cNvPr id="5" name="图片 4">
            <a:extLst>
              <a:ext uri="{FF2B5EF4-FFF2-40B4-BE49-F238E27FC236}">
                <a16:creationId xmlns:a16="http://schemas.microsoft.com/office/drawing/2014/main" id="{43268A87-81A7-40CF-98B6-A2D8C065D6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40136" y="787670"/>
            <a:ext cx="4487989" cy="1684911"/>
          </a:xfrm>
          <a:prstGeom prst="rect">
            <a:avLst/>
          </a:prstGeom>
        </p:spPr>
      </p:pic>
      <p:sp>
        <p:nvSpPr>
          <p:cNvPr id="8" name="文本框 15">
            <a:extLst>
              <a:ext uri="{FF2B5EF4-FFF2-40B4-BE49-F238E27FC236}">
                <a16:creationId xmlns:a16="http://schemas.microsoft.com/office/drawing/2014/main" id="{719139E1-693E-4EB0-AB15-9B75911E34C3}"/>
              </a:ext>
            </a:extLst>
          </p:cNvPr>
          <p:cNvSpPr txBox="1"/>
          <p:nvPr/>
        </p:nvSpPr>
        <p:spPr>
          <a:xfrm>
            <a:off x="2552259" y="2472580"/>
            <a:ext cx="3555149" cy="284693"/>
          </a:xfrm>
          <a:prstGeom prst="rect">
            <a:avLst/>
          </a:prstGeom>
          <a:noFill/>
        </p:spPr>
        <p:txBody>
          <a:bodyPr wrap="square" lIns="68580" tIns="34290" rIns="68580" bIns="34290" rtlCol="0">
            <a:spAutoFit/>
          </a:bodyPr>
          <a:lstStyle/>
          <a:p>
            <a:r>
              <a:rPr lang="zh-CN" altLang="en-US" dirty="0">
                <a:solidFill>
                  <a:srgbClr val="1B4367"/>
                </a:solidFill>
                <a:latin typeface="华文楷体" panose="02010600040101010101" pitchFamily="2" charset="-122"/>
                <a:ea typeface="华文楷体" panose="02010600040101010101" pitchFamily="2" charset="-122"/>
                <a:cs typeface="+mn-ea"/>
                <a:sym typeface="+mn-lt"/>
              </a:rPr>
              <a:t>使用 </a:t>
            </a:r>
            <a:r>
              <a:rPr lang="en-US" altLang="zh-CN" dirty="0">
                <a:solidFill>
                  <a:srgbClr val="1B4367"/>
                </a:solidFill>
                <a:latin typeface="华文楷体" panose="02010600040101010101" pitchFamily="2" charset="-122"/>
                <a:ea typeface="华文楷体" panose="02010600040101010101" pitchFamily="2" charset="-122"/>
                <a:cs typeface="+mn-ea"/>
                <a:sym typeface="+mn-lt"/>
              </a:rPr>
              <a:t>LSB </a:t>
            </a:r>
            <a:r>
              <a:rPr lang="zh-CN" altLang="en-US" dirty="0">
                <a:solidFill>
                  <a:srgbClr val="1B4367"/>
                </a:solidFill>
                <a:latin typeface="华文楷体" panose="02010600040101010101" pitchFamily="2" charset="-122"/>
                <a:ea typeface="华文楷体" panose="02010600040101010101" pitchFamily="2" charset="-122"/>
                <a:cs typeface="+mn-ea"/>
                <a:sym typeface="+mn-lt"/>
              </a:rPr>
              <a:t>方法在 </a:t>
            </a:r>
            <a:r>
              <a:rPr lang="en-US" altLang="zh-CN" dirty="0">
                <a:solidFill>
                  <a:srgbClr val="1B4367"/>
                </a:solidFill>
                <a:latin typeface="华文楷体" panose="02010600040101010101" pitchFamily="2" charset="-122"/>
                <a:ea typeface="华文楷体" panose="02010600040101010101" pitchFamily="2" charset="-122"/>
                <a:cs typeface="+mn-ea"/>
                <a:sym typeface="+mn-lt"/>
              </a:rPr>
              <a:t>WAV </a:t>
            </a:r>
            <a:r>
              <a:rPr lang="zh-CN" altLang="en-US" dirty="0">
                <a:solidFill>
                  <a:srgbClr val="1B4367"/>
                </a:solidFill>
                <a:latin typeface="华文楷体" panose="02010600040101010101" pitchFamily="2" charset="-122"/>
                <a:ea typeface="华文楷体" panose="02010600040101010101" pitchFamily="2" charset="-122"/>
                <a:cs typeface="+mn-ea"/>
                <a:sym typeface="+mn-lt"/>
              </a:rPr>
              <a:t>文件中隐藏文本信息</a:t>
            </a:r>
          </a:p>
        </p:txBody>
      </p:sp>
      <p:sp>
        <p:nvSpPr>
          <p:cNvPr id="9" name="文本框 15">
            <a:extLst>
              <a:ext uri="{FF2B5EF4-FFF2-40B4-BE49-F238E27FC236}">
                <a16:creationId xmlns:a16="http://schemas.microsoft.com/office/drawing/2014/main" id="{43E02EF8-C642-42C1-B3E6-C9838F6E5450}"/>
              </a:ext>
            </a:extLst>
          </p:cNvPr>
          <p:cNvSpPr txBox="1"/>
          <p:nvPr/>
        </p:nvSpPr>
        <p:spPr>
          <a:xfrm>
            <a:off x="2552259" y="4663062"/>
            <a:ext cx="3555149" cy="284693"/>
          </a:xfrm>
          <a:prstGeom prst="rect">
            <a:avLst/>
          </a:prstGeom>
          <a:noFill/>
        </p:spPr>
        <p:txBody>
          <a:bodyPr wrap="square" lIns="68580" tIns="34290" rIns="68580" bIns="34290" rtlCol="0">
            <a:spAutoFit/>
          </a:bodyPr>
          <a:lstStyle/>
          <a:p>
            <a:r>
              <a:rPr lang="zh-CN" altLang="en-US" dirty="0">
                <a:solidFill>
                  <a:srgbClr val="1B4367"/>
                </a:solidFill>
                <a:latin typeface="华文楷体" panose="02010600040101010101" pitchFamily="2" charset="-122"/>
                <a:ea typeface="华文楷体" panose="02010600040101010101" pitchFamily="2" charset="-122"/>
                <a:cs typeface="+mn-ea"/>
                <a:sym typeface="+mn-lt"/>
              </a:rPr>
              <a:t>使用 </a:t>
            </a:r>
            <a:r>
              <a:rPr lang="en-US" altLang="zh-CN" dirty="0">
                <a:solidFill>
                  <a:srgbClr val="1B4367"/>
                </a:solidFill>
                <a:latin typeface="华文楷体" panose="02010600040101010101" pitchFamily="2" charset="-122"/>
                <a:ea typeface="华文楷体" panose="02010600040101010101" pitchFamily="2" charset="-122"/>
                <a:cs typeface="+mn-ea"/>
                <a:sym typeface="+mn-lt"/>
              </a:rPr>
              <a:t>LSB </a:t>
            </a:r>
            <a:r>
              <a:rPr lang="zh-CN" altLang="en-US" dirty="0">
                <a:solidFill>
                  <a:srgbClr val="1B4367"/>
                </a:solidFill>
                <a:latin typeface="华文楷体" panose="02010600040101010101" pitchFamily="2" charset="-122"/>
                <a:ea typeface="华文楷体" panose="02010600040101010101" pitchFamily="2" charset="-122"/>
                <a:cs typeface="+mn-ea"/>
                <a:sym typeface="+mn-lt"/>
              </a:rPr>
              <a:t>方法在 </a:t>
            </a:r>
            <a:r>
              <a:rPr lang="en-US" altLang="zh-CN" dirty="0">
                <a:solidFill>
                  <a:srgbClr val="1B4367"/>
                </a:solidFill>
                <a:latin typeface="华文楷体" panose="02010600040101010101" pitchFamily="2" charset="-122"/>
                <a:ea typeface="华文楷体" panose="02010600040101010101" pitchFamily="2" charset="-122"/>
                <a:cs typeface="+mn-ea"/>
                <a:sym typeface="+mn-lt"/>
              </a:rPr>
              <a:t>WAV </a:t>
            </a:r>
            <a:r>
              <a:rPr lang="zh-CN" altLang="en-US" dirty="0">
                <a:solidFill>
                  <a:srgbClr val="1B4367"/>
                </a:solidFill>
                <a:latin typeface="华文楷体" panose="02010600040101010101" pitchFamily="2" charset="-122"/>
                <a:ea typeface="华文楷体" panose="02010600040101010101" pitchFamily="2" charset="-122"/>
                <a:cs typeface="+mn-ea"/>
                <a:sym typeface="+mn-lt"/>
              </a:rPr>
              <a:t>文件中隐藏图像信息</a:t>
            </a:r>
          </a:p>
        </p:txBody>
      </p:sp>
      <p:pic>
        <p:nvPicPr>
          <p:cNvPr id="7" name="图片 6">
            <a:extLst>
              <a:ext uri="{FF2B5EF4-FFF2-40B4-BE49-F238E27FC236}">
                <a16:creationId xmlns:a16="http://schemas.microsoft.com/office/drawing/2014/main" id="{C3B907D8-60E1-48EB-949B-EA22E56ACE4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14607" y="2835806"/>
            <a:ext cx="3309137" cy="1606377"/>
          </a:xfrm>
          <a:prstGeom prst="rect">
            <a:avLst/>
          </a:prstGeom>
        </p:spPr>
      </p:pic>
      <p:pic>
        <p:nvPicPr>
          <p:cNvPr id="11" name="图片 10">
            <a:extLst>
              <a:ext uri="{FF2B5EF4-FFF2-40B4-BE49-F238E27FC236}">
                <a16:creationId xmlns:a16="http://schemas.microsoft.com/office/drawing/2014/main" id="{8CBEBB5D-1E7B-4474-9BC0-1DCFE57C612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48237" y="2908352"/>
            <a:ext cx="3471786" cy="1533831"/>
          </a:xfrm>
          <a:prstGeom prst="rect">
            <a:avLst/>
          </a:prstGeom>
        </p:spPr>
      </p:pic>
    </p:spTree>
    <p:extLst>
      <p:ext uri="{BB962C8B-B14F-4D97-AF65-F5344CB8AC3E}">
        <p14:creationId xmlns:p14="http://schemas.microsoft.com/office/powerpoint/2010/main" val="2144405042"/>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6"/>
                                        </p:tgtEl>
                                        <p:attrNameLst>
                                          <p:attrName>ppt_y</p:attrName>
                                        </p:attrNameLst>
                                      </p:cBhvr>
                                      <p:tavLst>
                                        <p:tav tm="0">
                                          <p:val>
                                            <p:strVal val="#ppt_y"/>
                                          </p:val>
                                        </p:tav>
                                        <p:tav tm="100000">
                                          <p:val>
                                            <p:strVal val="#ppt_y"/>
                                          </p:val>
                                        </p:tav>
                                      </p:tavLst>
                                    </p:anim>
                                    <p:anim calcmode="lin" valueType="num">
                                      <p:cBhvr>
                                        <p:cTn id="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6"/>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300"/>
                                        <p:tgtEl>
                                          <p:spTgt spid="45"/>
                                        </p:tgtEl>
                                      </p:cBhvr>
                                    </p:animEffect>
                                  </p:childTnLst>
                                </p:cTn>
                              </p:par>
                            </p:childTnLst>
                          </p:cTn>
                        </p:par>
                        <p:par>
                          <p:cTn id="16" fill="hold">
                            <p:stCondLst>
                              <p:cond delay="105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8"/>
                                        </p:tgtEl>
                                        <p:attrNameLst>
                                          <p:attrName>ppt_y</p:attrName>
                                        </p:attrNameLst>
                                      </p:cBhvr>
                                      <p:tavLst>
                                        <p:tav tm="0">
                                          <p:val>
                                            <p:strVal val="#ppt_y"/>
                                          </p:val>
                                        </p:tav>
                                        <p:tav tm="100000">
                                          <p:val>
                                            <p:strVal val="#ppt_y"/>
                                          </p:val>
                                        </p:tav>
                                      </p:tavLst>
                                    </p:anim>
                                    <p:anim calcmode="lin" valueType="num">
                                      <p:cBhvr>
                                        <p:cTn id="21"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8"/>
                                        </p:tgtEl>
                                      </p:cBhvr>
                                    </p:animEffect>
                                  </p:childTnLst>
                                </p:cTn>
                              </p:par>
                            </p:childTnLst>
                          </p:cTn>
                        </p:par>
                        <p:par>
                          <p:cTn id="24" fill="hold">
                            <p:stCondLst>
                              <p:cond delay="2500"/>
                            </p:stCondLst>
                            <p:childTnLst>
                              <p:par>
                                <p:cTn id="25" presetID="41" presetClass="entr" presetSubtype="0" fill="hold" grpId="0" nodeType="afterEffect">
                                  <p:stCondLst>
                                    <p:cond delay="0"/>
                                  </p:stCondLst>
                                  <p:iterate type="lt">
                                    <p:tmPct val="10000"/>
                                  </p:iterate>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9"/>
                                        </p:tgtEl>
                                        <p:attrNameLst>
                                          <p:attrName>ppt_y</p:attrName>
                                        </p:attrNameLst>
                                      </p:cBhvr>
                                      <p:tavLst>
                                        <p:tav tm="0">
                                          <p:val>
                                            <p:strVal val="#ppt_y"/>
                                          </p:val>
                                        </p:tav>
                                        <p:tav tm="100000">
                                          <p:val>
                                            <p:strVal val="#ppt_y"/>
                                          </p:val>
                                        </p:tav>
                                      </p:tavLst>
                                    </p:anim>
                                    <p:anim calcmode="lin" valueType="num">
                                      <p:cBhvr>
                                        <p:cTn id="29"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p:bldP spid="8"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819635" y="1089058"/>
            <a:ext cx="1500028" cy="1500028"/>
          </a:xfrm>
          <a:prstGeom prst="ellipse">
            <a:avLst/>
          </a:prstGeom>
          <a:solidFill>
            <a:srgbClr val="1B43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楷体" panose="02010600040101010101" pitchFamily="2" charset="-122"/>
              <a:ea typeface="华文楷体" panose="02010600040101010101" pitchFamily="2" charset="-122"/>
            </a:endParaRPr>
          </a:p>
        </p:txBody>
      </p:sp>
      <p:sp>
        <p:nvSpPr>
          <p:cNvPr id="12" name="文本框 11"/>
          <p:cNvSpPr txBox="1"/>
          <p:nvPr/>
        </p:nvSpPr>
        <p:spPr>
          <a:xfrm>
            <a:off x="2483768" y="2709756"/>
            <a:ext cx="4171762" cy="591185"/>
          </a:xfrm>
          <a:prstGeom prst="rect">
            <a:avLst/>
          </a:prstGeom>
          <a:noFill/>
        </p:spPr>
        <p:txBody>
          <a:bodyPr wrap="square" lIns="68580" tIns="34290" rIns="68580" bIns="34290" rtlCol="0">
            <a:spAutoFit/>
          </a:bodyPr>
          <a:lstStyle/>
          <a:p>
            <a:pPr algn="ctr"/>
            <a:r>
              <a:rPr lang="en-US" altLang="zh-CN" sz="3400" b="1" dirty="0">
                <a:solidFill>
                  <a:srgbClr val="1B4367"/>
                </a:solidFill>
                <a:latin typeface="华文楷体" panose="02010600040101010101" pitchFamily="2" charset="-122"/>
                <a:ea typeface="华文楷体" panose="02010600040101010101" pitchFamily="2" charset="-122"/>
                <a:cs typeface="+mn-ea"/>
                <a:sym typeface="+mn-lt"/>
              </a:rPr>
              <a:t>PNG </a:t>
            </a:r>
            <a:r>
              <a:rPr lang="zh-CN" altLang="en-US" sz="3400" b="1" dirty="0">
                <a:solidFill>
                  <a:srgbClr val="1B4367"/>
                </a:solidFill>
                <a:latin typeface="华文楷体" panose="02010600040101010101" pitchFamily="2" charset="-122"/>
                <a:ea typeface="华文楷体" panose="02010600040101010101" pitchFamily="2" charset="-122"/>
                <a:cs typeface="+mn-ea"/>
                <a:sym typeface="+mn-lt"/>
              </a:rPr>
              <a:t>文件</a:t>
            </a:r>
          </a:p>
        </p:txBody>
      </p:sp>
      <p:sp>
        <p:nvSpPr>
          <p:cNvPr id="95" name="文本框 11"/>
          <p:cNvSpPr txBox="1"/>
          <p:nvPr/>
        </p:nvSpPr>
        <p:spPr>
          <a:xfrm>
            <a:off x="3713476" y="1575042"/>
            <a:ext cx="1732894" cy="828240"/>
          </a:xfrm>
          <a:prstGeom prst="rect">
            <a:avLst/>
          </a:prstGeom>
          <a:noFill/>
        </p:spPr>
        <p:txBody>
          <a:bodyPr wrap="square" lIns="68580" tIns="34290" rIns="68580" bIns="34290" rtlCol="0">
            <a:spAutoFit/>
          </a:bodyPr>
          <a:lstStyle/>
          <a:p>
            <a:pPr algn="ctr">
              <a:lnSpc>
                <a:spcPts val="3000"/>
              </a:lnSpc>
            </a:pPr>
            <a:r>
              <a:rPr lang="en-US" altLang="zh-CN" sz="5400" dirty="0">
                <a:solidFill>
                  <a:schemeClr val="bg1"/>
                </a:solidFill>
                <a:latin typeface="华文楷体" panose="02010600040101010101" pitchFamily="2" charset="-122"/>
                <a:ea typeface="华文楷体" panose="02010600040101010101" pitchFamily="2" charset="-122"/>
                <a:cs typeface="+mn-ea"/>
                <a:sym typeface="+mn-lt"/>
              </a:rPr>
              <a:t>03</a:t>
            </a:r>
            <a:endParaRPr lang="zh-CN" altLang="en-US" sz="5400" dirty="0">
              <a:solidFill>
                <a:schemeClr val="bg1"/>
              </a:solidFill>
              <a:latin typeface="华文楷体" panose="02010600040101010101" pitchFamily="2" charset="-122"/>
              <a:ea typeface="华文楷体" panose="02010600040101010101" pitchFamily="2" charset="-122"/>
              <a:cs typeface="+mn-ea"/>
              <a:sym typeface="+mn-lt"/>
            </a:endParaRPr>
          </a:p>
          <a:p>
            <a:pPr algn="ctr">
              <a:lnSpc>
                <a:spcPts val="3000"/>
              </a:lnSpc>
            </a:pPr>
            <a:r>
              <a:rPr lang="en-US" altLang="zh-CN" sz="2400" dirty="0">
                <a:solidFill>
                  <a:schemeClr val="bg1"/>
                </a:solidFill>
                <a:latin typeface="华文楷体" panose="02010600040101010101" pitchFamily="2" charset="-122"/>
                <a:ea typeface="华文楷体" panose="02010600040101010101" pitchFamily="2" charset="-122"/>
                <a:cs typeface="+mn-ea"/>
                <a:sym typeface="+mn-lt"/>
              </a:rPr>
              <a:t>PART </a:t>
            </a:r>
          </a:p>
        </p:txBody>
      </p:sp>
    </p:spTree>
    <p:extLst>
      <p:ext uri="{BB962C8B-B14F-4D97-AF65-F5344CB8AC3E}">
        <p14:creationId xmlns:p14="http://schemas.microsoft.com/office/powerpoint/2010/main" val="235765336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600"/>
                                        <p:tgtEl>
                                          <p:spTgt spid="2"/>
                                        </p:tgtEl>
                                      </p:cBhvr>
                                    </p:animEffect>
                                  </p:childTnLst>
                                </p:cTn>
                              </p:par>
                            </p:childTnLst>
                          </p:cTn>
                        </p:par>
                        <p:par>
                          <p:cTn id="8" fill="hold">
                            <p:stCondLst>
                              <p:cond delay="1000"/>
                            </p:stCondLst>
                            <p:childTnLst>
                              <p:par>
                                <p:cTn id="9" presetID="53" presetClass="entr" presetSubtype="16" fill="hold" grpId="0" nodeType="afterEffect">
                                  <p:stCondLst>
                                    <p:cond delay="0"/>
                                  </p:stCondLst>
                                  <p:childTnLst>
                                    <p:set>
                                      <p:cBhvr>
                                        <p:cTn id="10" dur="1" fill="hold">
                                          <p:stCondLst>
                                            <p:cond delay="0"/>
                                          </p:stCondLst>
                                        </p:cTn>
                                        <p:tgtEl>
                                          <p:spTgt spid="95"/>
                                        </p:tgtEl>
                                        <p:attrNameLst>
                                          <p:attrName>style.visibility</p:attrName>
                                        </p:attrNameLst>
                                      </p:cBhvr>
                                      <p:to>
                                        <p:strVal val="visible"/>
                                      </p:to>
                                    </p:set>
                                    <p:anim calcmode="lin" valueType="num">
                                      <p:cBhvr>
                                        <p:cTn id="11" dur="500" fill="hold"/>
                                        <p:tgtEl>
                                          <p:spTgt spid="95"/>
                                        </p:tgtEl>
                                        <p:attrNameLst>
                                          <p:attrName>ppt_w</p:attrName>
                                        </p:attrNameLst>
                                      </p:cBhvr>
                                      <p:tavLst>
                                        <p:tav tm="0">
                                          <p:val>
                                            <p:fltVal val="0"/>
                                          </p:val>
                                        </p:tav>
                                        <p:tav tm="100000">
                                          <p:val>
                                            <p:strVal val="#ppt_w"/>
                                          </p:val>
                                        </p:tav>
                                      </p:tavLst>
                                    </p:anim>
                                    <p:anim calcmode="lin" valueType="num">
                                      <p:cBhvr>
                                        <p:cTn id="12" dur="500" fill="hold"/>
                                        <p:tgtEl>
                                          <p:spTgt spid="95"/>
                                        </p:tgtEl>
                                        <p:attrNameLst>
                                          <p:attrName>ppt_h</p:attrName>
                                        </p:attrNameLst>
                                      </p:cBhvr>
                                      <p:tavLst>
                                        <p:tav tm="0">
                                          <p:val>
                                            <p:fltVal val="0"/>
                                          </p:val>
                                        </p:tav>
                                        <p:tav tm="100000">
                                          <p:val>
                                            <p:strVal val="#ppt_h"/>
                                          </p:val>
                                        </p:tav>
                                      </p:tavLst>
                                    </p:anim>
                                    <p:animEffect transition="in" filter="fade">
                                      <p:cBhvr>
                                        <p:cTn id="13" dur="500"/>
                                        <p:tgtEl>
                                          <p:spTgt spid="95"/>
                                        </p:tgtEl>
                                      </p:cBhvr>
                                    </p:animEffect>
                                  </p:childTnLst>
                                </p:cTn>
                              </p:par>
                            </p:childTnLst>
                          </p:cTn>
                        </p:par>
                        <p:par>
                          <p:cTn id="14" fill="hold">
                            <p:stCondLst>
                              <p:cond delay="1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12"/>
                                        </p:tgtEl>
                                        <p:attrNameLst>
                                          <p:attrName>ppt_y</p:attrName>
                                        </p:attrNameLst>
                                      </p:cBhvr>
                                      <p:tavLst>
                                        <p:tav tm="0">
                                          <p:val>
                                            <p:strVal val="#ppt_y"/>
                                          </p:val>
                                        </p:tav>
                                        <p:tav tm="100000">
                                          <p:val>
                                            <p:strVal val="#ppt_y"/>
                                          </p:val>
                                        </p:tav>
                                      </p:tavLst>
                                    </p:anim>
                                    <p:anim calcmode="lin" valueType="num">
                                      <p:cBhvr>
                                        <p:cTn id="19"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 grpId="0"/>
      <p:bldP spid="9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文本框 60"/>
          <p:cNvSpPr txBox="1"/>
          <p:nvPr/>
        </p:nvSpPr>
        <p:spPr>
          <a:xfrm>
            <a:off x="709386" y="802748"/>
            <a:ext cx="7872281" cy="2870016"/>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dirty="0">
                <a:latin typeface="华文楷体" panose="02010600040101010101" pitchFamily="2" charset="-122"/>
                <a:ea typeface="华文楷体" panose="02010600040101010101" pitchFamily="2" charset="-122"/>
              </a:rPr>
              <a:t>PNG</a:t>
            </a:r>
            <a:r>
              <a:rPr lang="zh-CN" altLang="en-US" sz="1400" dirty="0">
                <a:latin typeface="华文楷体" panose="02010600040101010101" pitchFamily="2" charset="-122"/>
                <a:ea typeface="华文楷体" panose="02010600040101010101" pitchFamily="2" charset="-122"/>
              </a:rPr>
              <a:t>文件格式是一种图像存储格式，以其</a:t>
            </a:r>
            <a:r>
              <a:rPr lang="zh-CN" altLang="en-US" sz="1400" dirty="0">
                <a:solidFill>
                  <a:srgbClr val="C00000"/>
                </a:solidFill>
                <a:latin typeface="华文楷体" panose="02010600040101010101" pitchFamily="2" charset="-122"/>
                <a:ea typeface="华文楷体" panose="02010600040101010101" pitchFamily="2" charset="-122"/>
              </a:rPr>
              <a:t>无损压缩</a:t>
            </a:r>
            <a:r>
              <a:rPr lang="zh-CN" altLang="en-US" sz="1400" dirty="0">
                <a:latin typeface="华文楷体" panose="02010600040101010101" pitchFamily="2" charset="-122"/>
                <a:ea typeface="华文楷体" panose="02010600040101010101" pitchFamily="2" charset="-122"/>
              </a:rPr>
              <a:t>和</a:t>
            </a:r>
            <a:r>
              <a:rPr lang="zh-CN" altLang="en-US" sz="1400" dirty="0">
                <a:solidFill>
                  <a:srgbClr val="C00000"/>
                </a:solidFill>
                <a:latin typeface="华文楷体" panose="02010600040101010101" pitchFamily="2" charset="-122"/>
                <a:ea typeface="华文楷体" panose="02010600040101010101" pitchFamily="2" charset="-122"/>
              </a:rPr>
              <a:t>支持透明度</a:t>
            </a:r>
            <a:r>
              <a:rPr lang="zh-CN" altLang="en-US" sz="1400" dirty="0">
                <a:latin typeface="华文楷体" panose="02010600040101010101" pitchFamily="2" charset="-122"/>
                <a:ea typeface="华文楷体" panose="02010600040101010101" pitchFamily="2" charset="-122"/>
              </a:rPr>
              <a:t>著称。</a:t>
            </a:r>
            <a:r>
              <a:rPr lang="en-US" altLang="zh-CN" sz="1400" dirty="0">
                <a:latin typeface="华文楷体" panose="02010600040101010101" pitchFamily="2" charset="-122"/>
                <a:ea typeface="华文楷体" panose="02010600040101010101" pitchFamily="2" charset="-122"/>
              </a:rPr>
              <a:t>PNG</a:t>
            </a:r>
            <a:r>
              <a:rPr lang="zh-CN" altLang="en-US" sz="1400" dirty="0">
                <a:latin typeface="华文楷体" panose="02010600040101010101" pitchFamily="2" charset="-122"/>
                <a:ea typeface="华文楷体" panose="02010600040101010101" pitchFamily="2" charset="-122"/>
              </a:rPr>
              <a:t>文件始于一个固定的</a:t>
            </a:r>
            <a:r>
              <a:rPr lang="zh-CN" altLang="en-US" sz="1400" dirty="0">
                <a:solidFill>
                  <a:srgbClr val="C00000"/>
                </a:solidFill>
                <a:latin typeface="华文楷体" panose="02010600040101010101" pitchFamily="2" charset="-122"/>
                <a:ea typeface="华文楷体" panose="02010600040101010101" pitchFamily="2" charset="-122"/>
              </a:rPr>
              <a:t>文件头（</a:t>
            </a:r>
            <a:r>
              <a:rPr lang="en-US" altLang="zh-CN" sz="1400" dirty="0">
                <a:solidFill>
                  <a:srgbClr val="C00000"/>
                </a:solidFill>
                <a:latin typeface="华文楷体" panose="02010600040101010101" pitchFamily="2" charset="-122"/>
                <a:ea typeface="华文楷体" panose="02010600040101010101" pitchFamily="2" charset="-122"/>
              </a:rPr>
              <a:t>HEX</a:t>
            </a:r>
            <a:r>
              <a:rPr lang="zh-CN" altLang="en-US" sz="1400" dirty="0">
                <a:solidFill>
                  <a:srgbClr val="C00000"/>
                </a:solidFill>
                <a:latin typeface="华文楷体" panose="02010600040101010101" pitchFamily="2" charset="-122"/>
                <a:ea typeface="华文楷体" panose="02010600040101010101" pitchFamily="2" charset="-122"/>
              </a:rPr>
              <a:t>：</a:t>
            </a:r>
            <a:r>
              <a:rPr lang="en-US" altLang="zh-CN" sz="1400" dirty="0">
                <a:solidFill>
                  <a:srgbClr val="C00000"/>
                </a:solidFill>
                <a:latin typeface="华文楷体" panose="02010600040101010101" pitchFamily="2" charset="-122"/>
                <a:ea typeface="华文楷体" panose="02010600040101010101" pitchFamily="2" charset="-122"/>
              </a:rPr>
              <a:t>89 50 4E 47 0D 0A 1A 0A</a:t>
            </a:r>
            <a:r>
              <a:rPr lang="zh-CN" altLang="en-US" sz="1400" dirty="0">
                <a:solidFill>
                  <a:srgbClr val="C00000"/>
                </a:solidFill>
                <a:latin typeface="华文楷体" panose="02010600040101010101" pitchFamily="2" charset="-122"/>
                <a:ea typeface="华文楷体" panose="02010600040101010101" pitchFamily="2" charset="-122"/>
              </a:rPr>
              <a:t>），</a:t>
            </a:r>
            <a:r>
              <a:rPr lang="zh-CN" altLang="en-US" sz="1400" dirty="0">
                <a:latin typeface="华文楷体" panose="02010600040101010101" pitchFamily="2" charset="-122"/>
                <a:ea typeface="华文楷体" panose="02010600040101010101" pitchFamily="2" charset="-122"/>
              </a:rPr>
              <a:t>用于识别文件类型并防止被误认为文本文件。</a:t>
            </a:r>
            <a:r>
              <a:rPr lang="en-US" altLang="zh-CN" sz="1400" dirty="0">
                <a:latin typeface="华文楷体" panose="02010600040101010101" pitchFamily="2" charset="-122"/>
                <a:ea typeface="华文楷体" panose="02010600040101010101" pitchFamily="2" charset="-122"/>
              </a:rPr>
              <a:t>PNG</a:t>
            </a:r>
            <a:r>
              <a:rPr lang="zh-CN" altLang="en-US" sz="1400" dirty="0">
                <a:latin typeface="华文楷体" panose="02010600040101010101" pitchFamily="2" charset="-122"/>
                <a:ea typeface="华文楷体" panose="02010600040101010101" pitchFamily="2" charset="-122"/>
              </a:rPr>
              <a:t>结构主要由</a:t>
            </a:r>
            <a:r>
              <a:rPr lang="zh-CN" altLang="en-US" sz="1400" dirty="0">
                <a:solidFill>
                  <a:srgbClr val="C00000"/>
                </a:solidFill>
                <a:latin typeface="华文楷体" panose="02010600040101010101" pitchFamily="2" charset="-122"/>
                <a:ea typeface="华文楷体" panose="02010600040101010101" pitchFamily="2" charset="-122"/>
              </a:rPr>
              <a:t>多个数据块（</a:t>
            </a:r>
            <a:r>
              <a:rPr lang="en-US" altLang="zh-CN" sz="1400" dirty="0">
                <a:solidFill>
                  <a:srgbClr val="C00000"/>
                </a:solidFill>
                <a:latin typeface="华文楷体" panose="02010600040101010101" pitchFamily="2" charset="-122"/>
                <a:ea typeface="华文楷体" panose="02010600040101010101" pitchFamily="2" charset="-122"/>
              </a:rPr>
              <a:t>Chunks</a:t>
            </a:r>
            <a:r>
              <a:rPr lang="zh-CN" altLang="en-US" sz="1400" dirty="0">
                <a:solidFill>
                  <a:srgbClr val="C00000"/>
                </a:solidFill>
                <a:latin typeface="华文楷体" panose="02010600040101010101" pitchFamily="2" charset="-122"/>
                <a:ea typeface="华文楷体" panose="02010600040101010101" pitchFamily="2" charset="-122"/>
              </a:rPr>
              <a:t>）</a:t>
            </a:r>
            <a:r>
              <a:rPr lang="zh-CN" altLang="en-US" sz="1400" dirty="0">
                <a:latin typeface="华文楷体" panose="02010600040101010101" pitchFamily="2" charset="-122"/>
                <a:ea typeface="华文楷体" panose="02010600040101010101" pitchFamily="2" charset="-122"/>
              </a:rPr>
              <a:t>组成，包括关键数据块和辅助数据块。关键数据块包括文件头数据块（</a:t>
            </a:r>
            <a:r>
              <a:rPr lang="en-US" altLang="zh-CN" sz="1400" dirty="0">
                <a:latin typeface="华文楷体" panose="02010600040101010101" pitchFamily="2" charset="-122"/>
                <a:ea typeface="华文楷体" panose="02010600040101010101" pitchFamily="2" charset="-122"/>
              </a:rPr>
              <a:t>IHDR</a:t>
            </a:r>
            <a:r>
              <a:rPr lang="zh-CN" altLang="en-US" sz="1400" dirty="0">
                <a:latin typeface="华文楷体" panose="02010600040101010101" pitchFamily="2" charset="-122"/>
                <a:ea typeface="华文楷体" panose="02010600040101010101" pitchFamily="2" charset="-122"/>
              </a:rPr>
              <a:t>）、调色板数据块（</a:t>
            </a:r>
            <a:r>
              <a:rPr lang="en-US" altLang="zh-CN" sz="1400" dirty="0">
                <a:latin typeface="华文楷体" panose="02010600040101010101" pitchFamily="2" charset="-122"/>
                <a:ea typeface="华文楷体" panose="02010600040101010101" pitchFamily="2" charset="-122"/>
              </a:rPr>
              <a:t>PLTE</a:t>
            </a:r>
            <a:r>
              <a:rPr lang="zh-CN" altLang="en-US" sz="1400" dirty="0">
                <a:latin typeface="华文楷体" panose="02010600040101010101" pitchFamily="2" charset="-122"/>
                <a:ea typeface="华文楷体" panose="02010600040101010101" pitchFamily="2" charset="-122"/>
              </a:rPr>
              <a:t>）、图像数据块（</a:t>
            </a:r>
            <a:r>
              <a:rPr lang="en-US" altLang="zh-CN" sz="1400" dirty="0">
                <a:latin typeface="华文楷体" panose="02010600040101010101" pitchFamily="2" charset="-122"/>
                <a:ea typeface="华文楷体" panose="02010600040101010101" pitchFamily="2" charset="-122"/>
              </a:rPr>
              <a:t>IDAT</a:t>
            </a:r>
            <a:r>
              <a:rPr lang="zh-CN" altLang="en-US" sz="1400" dirty="0">
                <a:latin typeface="华文楷体" panose="02010600040101010101" pitchFamily="2" charset="-122"/>
                <a:ea typeface="华文楷体" panose="02010600040101010101" pitchFamily="2" charset="-122"/>
              </a:rPr>
              <a:t>）和图像结束数据块（</a:t>
            </a:r>
            <a:r>
              <a:rPr lang="en-US" altLang="zh-CN" sz="1400" dirty="0">
                <a:latin typeface="华文楷体" panose="02010600040101010101" pitchFamily="2" charset="-122"/>
                <a:ea typeface="华文楷体" panose="02010600040101010101" pitchFamily="2" charset="-122"/>
              </a:rPr>
              <a:t>IEND</a:t>
            </a:r>
            <a:r>
              <a:rPr lang="zh-CN" altLang="en-US" sz="1400" dirty="0">
                <a:latin typeface="华文楷体" panose="02010600040101010101" pitchFamily="2" charset="-122"/>
                <a:ea typeface="华文楷体" panose="02010600040101010101" pitchFamily="2" charset="-122"/>
              </a:rPr>
              <a:t>），这些是构成</a:t>
            </a:r>
            <a:r>
              <a:rPr lang="en-US" altLang="zh-CN" sz="1400" dirty="0">
                <a:latin typeface="华文楷体" panose="02010600040101010101" pitchFamily="2" charset="-122"/>
                <a:ea typeface="华文楷体" panose="02010600040101010101" pitchFamily="2" charset="-122"/>
              </a:rPr>
              <a:t>PNG</a:t>
            </a:r>
            <a:r>
              <a:rPr lang="zh-CN" altLang="en-US" sz="1400" dirty="0">
                <a:latin typeface="华文楷体" panose="02010600040101010101" pitchFamily="2" charset="-122"/>
                <a:ea typeface="华文楷体" panose="02010600040101010101" pitchFamily="2" charset="-122"/>
              </a:rPr>
              <a:t>图像的必需部分。辅助数据块则提供附加信息，如像素尺寸和元数据，但不是解析图像所必需的。</a:t>
            </a:r>
          </a:p>
          <a:p>
            <a:r>
              <a:rPr lang="zh-CN" altLang="en-US" sz="1400" dirty="0">
                <a:latin typeface="华文楷体" panose="02010600040101010101" pitchFamily="2" charset="-122"/>
                <a:ea typeface="华文楷体" panose="02010600040101010101" pitchFamily="2" charset="-122"/>
              </a:rPr>
              <a:t>每个数据块都包含长度值、类型标识、数据内容和</a:t>
            </a:r>
            <a:r>
              <a:rPr lang="en-US" altLang="zh-CN" sz="1400" dirty="0">
                <a:latin typeface="华文楷体" panose="02010600040101010101" pitchFamily="2" charset="-122"/>
                <a:ea typeface="华文楷体" panose="02010600040101010101" pitchFamily="2" charset="-122"/>
              </a:rPr>
              <a:t>CRC</a:t>
            </a:r>
            <a:r>
              <a:rPr lang="zh-CN" altLang="en-US" sz="1400" dirty="0">
                <a:latin typeface="华文楷体" panose="02010600040101010101" pitchFamily="2" charset="-122"/>
                <a:ea typeface="华文楷体" panose="02010600040101010101" pitchFamily="2" charset="-122"/>
              </a:rPr>
              <a:t>校验码，确保数据的正确性。</a:t>
            </a:r>
            <a:r>
              <a:rPr lang="en-US" altLang="zh-CN" sz="1400" dirty="0">
                <a:latin typeface="华文楷体" panose="02010600040101010101" pitchFamily="2" charset="-122"/>
                <a:ea typeface="华文楷体" panose="02010600040101010101" pitchFamily="2" charset="-122"/>
              </a:rPr>
              <a:t>PNG</a:t>
            </a:r>
            <a:r>
              <a:rPr lang="zh-CN" altLang="en-US" sz="1400" dirty="0">
                <a:latin typeface="华文楷体" panose="02010600040101010101" pitchFamily="2" charset="-122"/>
                <a:ea typeface="华文楷体" panose="02010600040101010101" pitchFamily="2" charset="-122"/>
              </a:rPr>
              <a:t>文件通过这种</a:t>
            </a:r>
            <a:r>
              <a:rPr lang="zh-CN" altLang="en-US" sz="1400" dirty="0">
                <a:solidFill>
                  <a:srgbClr val="C00000"/>
                </a:solidFill>
                <a:latin typeface="华文楷体" panose="02010600040101010101" pitchFamily="2" charset="-122"/>
                <a:ea typeface="华文楷体" panose="02010600040101010101" pitchFamily="2" charset="-122"/>
              </a:rPr>
              <a:t>模块化</a:t>
            </a:r>
            <a:r>
              <a:rPr lang="zh-CN" altLang="en-US" sz="1400" dirty="0">
                <a:latin typeface="华文楷体" panose="02010600040101010101" pitchFamily="2" charset="-122"/>
                <a:ea typeface="华文楷体" panose="02010600040101010101" pitchFamily="2" charset="-122"/>
              </a:rPr>
              <a:t>的数据块结构，提供了高度的灵活性和广泛的兼容性，使其在网络图像传输和存储中非常有效，尤其适合需要透明效果的图像处理。</a:t>
            </a:r>
          </a:p>
          <a:p>
            <a:endParaRPr lang="zh-CN" altLang="en-US" sz="1400" dirty="0">
              <a:latin typeface="华文楷体" panose="02010600040101010101" pitchFamily="2" charset="-122"/>
              <a:ea typeface="华文楷体" panose="02010600040101010101" pitchFamily="2" charset="-122"/>
            </a:endParaRPr>
          </a:p>
          <a:p>
            <a:endParaRPr lang="zh-CN" altLang="en-US" sz="1400" dirty="0">
              <a:latin typeface="华文楷体" panose="02010600040101010101" pitchFamily="2" charset="-122"/>
              <a:ea typeface="华文楷体" panose="02010600040101010101" pitchFamily="2" charset="-122"/>
            </a:endParaRPr>
          </a:p>
          <a:p>
            <a:endParaRPr lang="zh-CN" altLang="en-US" sz="1400" dirty="0">
              <a:latin typeface="华文楷体" panose="02010600040101010101" pitchFamily="2" charset="-122"/>
              <a:ea typeface="华文楷体" panose="02010600040101010101" pitchFamily="2" charset="-122"/>
            </a:endParaRPr>
          </a:p>
          <a:p>
            <a:endParaRPr lang="zh-CN" altLang="en-US" sz="1400" dirty="0">
              <a:latin typeface="华文楷体" panose="02010600040101010101" pitchFamily="2" charset="-122"/>
              <a:ea typeface="华文楷体" panose="02010600040101010101" pitchFamily="2" charset="-122"/>
            </a:endParaRPr>
          </a:p>
        </p:txBody>
      </p:sp>
      <p:sp>
        <p:nvSpPr>
          <p:cNvPr id="116" name="文本框 15"/>
          <p:cNvSpPr txBox="1"/>
          <p:nvPr/>
        </p:nvSpPr>
        <p:spPr>
          <a:xfrm>
            <a:off x="709387" y="218835"/>
            <a:ext cx="3119358" cy="438582"/>
          </a:xfrm>
          <a:prstGeom prst="rect">
            <a:avLst/>
          </a:prstGeom>
          <a:noFill/>
        </p:spPr>
        <p:txBody>
          <a:bodyPr wrap="square" lIns="68580" tIns="34290" rIns="68580" bIns="34290" rtlCol="0">
            <a:spAutoFit/>
          </a:bodyPr>
          <a:lstStyle/>
          <a:p>
            <a:r>
              <a:rPr lang="en-US" altLang="zh-CN" sz="2400" b="1" dirty="0">
                <a:solidFill>
                  <a:srgbClr val="1B4367"/>
                </a:solidFill>
                <a:latin typeface="华文楷体" panose="02010600040101010101" pitchFamily="2" charset="-122"/>
                <a:ea typeface="华文楷体" panose="02010600040101010101" pitchFamily="2" charset="-122"/>
                <a:cs typeface="+mn-ea"/>
                <a:sym typeface="+mn-lt"/>
              </a:rPr>
              <a:t>PNG </a:t>
            </a:r>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文件格式剖析</a:t>
            </a:r>
          </a:p>
        </p:txBody>
      </p:sp>
      <p:cxnSp>
        <p:nvCxnSpPr>
          <p:cNvPr id="45" name="直接连接符 44"/>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C867B718-E27D-44D2-9485-43B17E62D82A}"/>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73271" y="2838235"/>
            <a:ext cx="3625203" cy="1953865"/>
          </a:xfrm>
          <a:prstGeom prst="rect">
            <a:avLst/>
          </a:prstGeom>
        </p:spPr>
      </p:pic>
      <p:pic>
        <p:nvPicPr>
          <p:cNvPr id="5" name="图片 4">
            <a:extLst>
              <a:ext uri="{FF2B5EF4-FFF2-40B4-BE49-F238E27FC236}">
                <a16:creationId xmlns:a16="http://schemas.microsoft.com/office/drawing/2014/main" id="{259A19A5-CB89-4F1A-B770-C08D7DF6F40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14288" y="2841161"/>
            <a:ext cx="3251565" cy="1950939"/>
          </a:xfrm>
          <a:prstGeom prst="rect">
            <a:avLst/>
          </a:prstGeom>
        </p:spPr>
      </p:pic>
    </p:spTree>
    <p:extLst>
      <p:ext uri="{BB962C8B-B14F-4D97-AF65-F5344CB8AC3E}">
        <p14:creationId xmlns:p14="http://schemas.microsoft.com/office/powerpoint/2010/main" val="3878275076"/>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6"/>
                                        </p:tgtEl>
                                        <p:attrNameLst>
                                          <p:attrName>ppt_y</p:attrName>
                                        </p:attrNameLst>
                                      </p:cBhvr>
                                      <p:tavLst>
                                        <p:tav tm="0">
                                          <p:val>
                                            <p:strVal val="#ppt_y"/>
                                          </p:val>
                                        </p:tav>
                                        <p:tav tm="100000">
                                          <p:val>
                                            <p:strVal val="#ppt_y"/>
                                          </p:val>
                                        </p:tav>
                                      </p:tavLst>
                                    </p:anim>
                                    <p:anim calcmode="lin" valueType="num">
                                      <p:cBhvr>
                                        <p:cTn id="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6"/>
                                        </p:tgtEl>
                                      </p:cBhvr>
                                    </p:animEffect>
                                  </p:childTnLst>
                                </p:cTn>
                              </p:par>
                            </p:childTnLst>
                          </p:cTn>
                        </p:par>
                        <p:par>
                          <p:cTn id="12" fill="hold">
                            <p:stCondLst>
                              <p:cond delay="90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300"/>
                                        <p:tgtEl>
                                          <p:spTgt spid="45"/>
                                        </p:tgtEl>
                                      </p:cBhvr>
                                    </p:animEffect>
                                  </p:childTnLst>
                                </p:cTn>
                              </p:par>
                            </p:childTnLst>
                          </p:cTn>
                        </p:par>
                        <p:par>
                          <p:cTn id="16" fill="hold">
                            <p:stCondLst>
                              <p:cond delay="1200"/>
                            </p:stCondLst>
                            <p:childTnLst>
                              <p:par>
                                <p:cTn id="17" presetID="42" presetClass="entr" presetSubtype="0" fill="hold" grpId="0" nodeType="after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000"/>
                                        <p:tgtEl>
                                          <p:spTgt spid="61"/>
                                        </p:tgtEl>
                                      </p:cBhvr>
                                    </p:animEffect>
                                    <p:anim calcmode="lin" valueType="num">
                                      <p:cBhvr>
                                        <p:cTn id="20" dur="1000" fill="hold"/>
                                        <p:tgtEl>
                                          <p:spTgt spid="61"/>
                                        </p:tgtEl>
                                        <p:attrNameLst>
                                          <p:attrName>ppt_x</p:attrName>
                                        </p:attrNameLst>
                                      </p:cBhvr>
                                      <p:tavLst>
                                        <p:tav tm="0">
                                          <p:val>
                                            <p:strVal val="#ppt_x"/>
                                          </p:val>
                                        </p:tav>
                                        <p:tav tm="100000">
                                          <p:val>
                                            <p:strVal val="#ppt_x"/>
                                          </p:val>
                                        </p:tav>
                                      </p:tavLst>
                                    </p:anim>
                                    <p:anim calcmode="lin" valueType="num">
                                      <p:cBhvr>
                                        <p:cTn id="21"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p:bldP spid="1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文本框 60"/>
          <p:cNvSpPr txBox="1"/>
          <p:nvPr/>
        </p:nvSpPr>
        <p:spPr>
          <a:xfrm>
            <a:off x="709386" y="802748"/>
            <a:ext cx="8331647" cy="2469907"/>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b="1" dirty="0">
                <a:latin typeface="华文楷体" panose="02010600040101010101" pitchFamily="2" charset="-122"/>
                <a:ea typeface="华文楷体" panose="02010600040101010101" pitchFamily="2" charset="-122"/>
              </a:rPr>
              <a:t>文本数据隐藏与提取</a:t>
            </a:r>
            <a:endParaRPr lang="en-US" altLang="zh-CN" sz="2000" b="1" dirty="0">
              <a:latin typeface="华文楷体" panose="02010600040101010101" pitchFamily="2" charset="-122"/>
              <a:ea typeface="华文楷体" panose="02010600040101010101" pitchFamily="2" charset="-122"/>
            </a:endParaRPr>
          </a:p>
          <a:p>
            <a:pPr marL="285750" indent="-285750">
              <a:buFont typeface="Arial" panose="020B0604020202020204" pitchFamily="34" charset="0"/>
              <a:buChar char="•"/>
            </a:pPr>
            <a:r>
              <a:rPr lang="zh-CN" altLang="en-US" sz="1600" dirty="0">
                <a:latin typeface="华文楷体" panose="02010600040101010101" pitchFamily="2" charset="-122"/>
                <a:ea typeface="华文楷体" panose="02010600040101010101" pitchFamily="2" charset="-122"/>
              </a:rPr>
              <a:t>通过将每个字符转换成其</a:t>
            </a:r>
            <a:r>
              <a:rPr lang="en-US" altLang="zh-CN" sz="1600" dirty="0">
                <a:latin typeface="华文楷体" panose="02010600040101010101" pitchFamily="2" charset="-122"/>
                <a:ea typeface="华文楷体" panose="02010600040101010101" pitchFamily="2" charset="-122"/>
              </a:rPr>
              <a:t>ASCII</a:t>
            </a:r>
            <a:r>
              <a:rPr lang="zh-CN" altLang="en-US" sz="1600" dirty="0">
                <a:latin typeface="华文楷体" panose="02010600040101010101" pitchFamily="2" charset="-122"/>
                <a:ea typeface="华文楷体" panose="02010600040101010101" pitchFamily="2" charset="-122"/>
              </a:rPr>
              <a:t>编码的二进制表示形式来进行隐藏。在图像中，每个像素通常包含红、绿、蓝三个颜色通道，每个通道用</a:t>
            </a:r>
            <a:r>
              <a:rPr lang="en-US" altLang="zh-CN" sz="1600" dirty="0">
                <a:latin typeface="华文楷体" panose="02010600040101010101" pitchFamily="2" charset="-122"/>
                <a:ea typeface="华文楷体" panose="02010600040101010101" pitchFamily="2" charset="-122"/>
              </a:rPr>
              <a:t>8</a:t>
            </a:r>
            <a:r>
              <a:rPr lang="zh-CN" altLang="en-US" sz="1600" dirty="0">
                <a:latin typeface="华文楷体" panose="02010600040101010101" pitchFamily="2" charset="-122"/>
                <a:ea typeface="华文楷体" panose="02010600040101010101" pitchFamily="2" charset="-122"/>
              </a:rPr>
              <a:t>位二进制数表示。隐藏文本时，遍历图像的每个像素，并将文本信息的二进制位逐一嵌入到像素的最低位。提取时，反向操作通过读取每个像素颜色值的最低位来重构原始的二进制信息，并将其转换回文本。</a:t>
            </a:r>
          </a:p>
          <a:p>
            <a:endParaRPr lang="zh-CN" altLang="en-US" dirty="0">
              <a:latin typeface="华文楷体" panose="02010600040101010101" pitchFamily="2" charset="-122"/>
              <a:ea typeface="华文楷体" panose="02010600040101010101" pitchFamily="2" charset="-122"/>
            </a:endParaRPr>
          </a:p>
          <a:p>
            <a:endParaRPr lang="zh-CN" altLang="en-US" dirty="0">
              <a:latin typeface="华文楷体" panose="02010600040101010101" pitchFamily="2" charset="-122"/>
              <a:ea typeface="华文楷体" panose="02010600040101010101" pitchFamily="2" charset="-122"/>
            </a:endParaRPr>
          </a:p>
          <a:p>
            <a:endParaRPr lang="zh-CN" altLang="en-US" dirty="0">
              <a:latin typeface="华文楷体" panose="02010600040101010101" pitchFamily="2" charset="-122"/>
              <a:ea typeface="华文楷体" panose="02010600040101010101" pitchFamily="2" charset="-122"/>
            </a:endParaRPr>
          </a:p>
          <a:p>
            <a:endParaRPr lang="zh-CN" altLang="en-US" dirty="0">
              <a:latin typeface="华文楷体" panose="02010600040101010101" pitchFamily="2" charset="-122"/>
              <a:ea typeface="华文楷体" panose="02010600040101010101" pitchFamily="2" charset="-122"/>
            </a:endParaRPr>
          </a:p>
        </p:txBody>
      </p:sp>
      <p:sp>
        <p:nvSpPr>
          <p:cNvPr id="116" name="文本框 15"/>
          <p:cNvSpPr txBox="1"/>
          <p:nvPr/>
        </p:nvSpPr>
        <p:spPr>
          <a:xfrm>
            <a:off x="660487" y="218835"/>
            <a:ext cx="6830747" cy="438582"/>
          </a:xfrm>
          <a:prstGeom prst="rect">
            <a:avLst/>
          </a:prstGeom>
          <a:noFill/>
        </p:spPr>
        <p:txBody>
          <a:bodyPr wrap="square" lIns="68580" tIns="34290" rIns="68580" bIns="34290" rtlCol="0">
            <a:spAutoFit/>
          </a:bodyPr>
          <a:lstStyle/>
          <a:p>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使用 </a:t>
            </a:r>
            <a:r>
              <a:rPr lang="en-US" altLang="zh-CN" sz="2400" b="1" dirty="0">
                <a:solidFill>
                  <a:srgbClr val="1B4367"/>
                </a:solidFill>
                <a:latin typeface="华文楷体" panose="02010600040101010101" pitchFamily="2" charset="-122"/>
                <a:ea typeface="华文楷体" panose="02010600040101010101" pitchFamily="2" charset="-122"/>
                <a:cs typeface="+mn-ea"/>
                <a:sym typeface="+mn-lt"/>
              </a:rPr>
              <a:t>LSB </a:t>
            </a:r>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方法在 </a:t>
            </a:r>
            <a:r>
              <a:rPr lang="en-US" altLang="zh-CN" sz="2400" b="1" dirty="0">
                <a:solidFill>
                  <a:srgbClr val="1B4367"/>
                </a:solidFill>
                <a:latin typeface="华文楷体" panose="02010600040101010101" pitchFamily="2" charset="-122"/>
                <a:ea typeface="华文楷体" panose="02010600040101010101" pitchFamily="2" charset="-122"/>
                <a:cs typeface="+mn-ea"/>
                <a:sym typeface="+mn-lt"/>
              </a:rPr>
              <a:t>PNG</a:t>
            </a:r>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文件中隐藏文本、图像信息</a:t>
            </a:r>
          </a:p>
        </p:txBody>
      </p:sp>
      <p:cxnSp>
        <p:nvCxnSpPr>
          <p:cNvPr id="45" name="直接连接符 44"/>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EA9D0F57-E7AE-434B-845C-14BB283EF54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41024" y="2279716"/>
            <a:ext cx="5461951" cy="2644949"/>
          </a:xfrm>
          <a:prstGeom prst="rect">
            <a:avLst/>
          </a:prstGeom>
        </p:spPr>
      </p:pic>
    </p:spTree>
    <p:extLst>
      <p:ext uri="{BB962C8B-B14F-4D97-AF65-F5344CB8AC3E}">
        <p14:creationId xmlns:p14="http://schemas.microsoft.com/office/powerpoint/2010/main" val="962808723"/>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6"/>
                                        </p:tgtEl>
                                        <p:attrNameLst>
                                          <p:attrName>ppt_y</p:attrName>
                                        </p:attrNameLst>
                                      </p:cBhvr>
                                      <p:tavLst>
                                        <p:tav tm="0">
                                          <p:val>
                                            <p:strVal val="#ppt_y"/>
                                          </p:val>
                                        </p:tav>
                                        <p:tav tm="100000">
                                          <p:val>
                                            <p:strVal val="#ppt_y"/>
                                          </p:val>
                                        </p:tav>
                                      </p:tavLst>
                                    </p:anim>
                                    <p:anim calcmode="lin" valueType="num">
                                      <p:cBhvr>
                                        <p:cTn id="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6"/>
                                        </p:tgtEl>
                                      </p:cBhvr>
                                    </p:animEffect>
                                  </p:childTnLst>
                                </p:cTn>
                              </p:par>
                            </p:childTnLst>
                          </p:cTn>
                        </p:par>
                        <p:par>
                          <p:cTn id="12" fill="hold">
                            <p:stCondLst>
                              <p:cond delay="160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300"/>
                                        <p:tgtEl>
                                          <p:spTgt spid="45"/>
                                        </p:tgtEl>
                                      </p:cBhvr>
                                    </p:animEffect>
                                  </p:childTnLst>
                                </p:cTn>
                              </p:par>
                            </p:childTnLst>
                          </p:cTn>
                        </p:par>
                        <p:par>
                          <p:cTn id="16" fill="hold">
                            <p:stCondLst>
                              <p:cond delay="1900"/>
                            </p:stCondLst>
                            <p:childTnLst>
                              <p:par>
                                <p:cTn id="17" presetID="42" presetClass="entr" presetSubtype="0" fill="hold" grpId="0" nodeType="after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000"/>
                                        <p:tgtEl>
                                          <p:spTgt spid="61"/>
                                        </p:tgtEl>
                                      </p:cBhvr>
                                    </p:animEffect>
                                    <p:anim calcmode="lin" valueType="num">
                                      <p:cBhvr>
                                        <p:cTn id="20" dur="1000" fill="hold"/>
                                        <p:tgtEl>
                                          <p:spTgt spid="61"/>
                                        </p:tgtEl>
                                        <p:attrNameLst>
                                          <p:attrName>ppt_x</p:attrName>
                                        </p:attrNameLst>
                                      </p:cBhvr>
                                      <p:tavLst>
                                        <p:tav tm="0">
                                          <p:val>
                                            <p:strVal val="#ppt_x"/>
                                          </p:val>
                                        </p:tav>
                                        <p:tav tm="100000">
                                          <p:val>
                                            <p:strVal val="#ppt_x"/>
                                          </p:val>
                                        </p:tav>
                                      </p:tavLst>
                                    </p:anim>
                                    <p:anim calcmode="lin" valueType="num">
                                      <p:cBhvr>
                                        <p:cTn id="21"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animBg="1"/>
      <p:bldP spid="1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文本框 60"/>
          <p:cNvSpPr txBox="1"/>
          <p:nvPr/>
        </p:nvSpPr>
        <p:spPr>
          <a:xfrm>
            <a:off x="726531" y="710415"/>
            <a:ext cx="3579182" cy="2746906"/>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dirty="0">
                <a:solidFill>
                  <a:srgbClr val="C00000"/>
                </a:solidFill>
                <a:latin typeface="华文楷体" panose="02010600040101010101" pitchFamily="2" charset="-122"/>
                <a:ea typeface="华文楷体" panose="02010600040101010101" pitchFamily="2" charset="-122"/>
              </a:rPr>
              <a:t>灰度图像</a:t>
            </a:r>
            <a:r>
              <a:rPr lang="zh-CN" altLang="en-US" b="1" dirty="0">
                <a:latin typeface="华文楷体" panose="02010600040101010101" pitchFamily="2" charset="-122"/>
                <a:ea typeface="华文楷体" panose="02010600040101010101" pitchFamily="2" charset="-122"/>
              </a:rPr>
              <a:t>数据隐藏与提取</a:t>
            </a:r>
            <a:endParaRPr lang="en-US" altLang="zh-CN" b="1" dirty="0">
              <a:latin typeface="华文楷体" panose="02010600040101010101" pitchFamily="2" charset="-122"/>
              <a:ea typeface="华文楷体" panose="02010600040101010101" pitchFamily="2" charset="-122"/>
            </a:endParaRPr>
          </a:p>
          <a:p>
            <a:r>
              <a:rPr lang="zh-CN" altLang="en-US" sz="1200" dirty="0">
                <a:latin typeface="华文楷体" panose="02010600040101010101" pitchFamily="2" charset="-122"/>
                <a:ea typeface="华文楷体" panose="02010600040101010101" pitchFamily="2" charset="-122"/>
              </a:rPr>
              <a:t>通过将每个字符转换成其</a:t>
            </a:r>
            <a:r>
              <a:rPr lang="en-US" altLang="zh-CN" sz="1200" dirty="0">
                <a:latin typeface="华文楷体" panose="02010600040101010101" pitchFamily="2" charset="-122"/>
                <a:ea typeface="华文楷体" panose="02010600040101010101" pitchFamily="2" charset="-122"/>
              </a:rPr>
              <a:t>ASCII</a:t>
            </a:r>
            <a:r>
              <a:rPr lang="zh-CN" altLang="en-US" sz="1200" dirty="0">
                <a:latin typeface="华文楷体" panose="02010600040101010101" pitchFamily="2" charset="-122"/>
                <a:ea typeface="华文楷体" panose="02010600040101010101" pitchFamily="2" charset="-122"/>
              </a:rPr>
              <a:t>编码的二进制表示形式来进行隐藏。在图像中，每个像素通常包含红、绿、蓝三个颜色通道，每个通道用</a:t>
            </a:r>
            <a:r>
              <a:rPr lang="en-US" altLang="zh-CN" sz="1200" dirty="0">
                <a:latin typeface="华文楷体" panose="02010600040101010101" pitchFamily="2" charset="-122"/>
                <a:ea typeface="华文楷体" panose="02010600040101010101" pitchFamily="2" charset="-122"/>
              </a:rPr>
              <a:t>8</a:t>
            </a:r>
            <a:r>
              <a:rPr lang="zh-CN" altLang="en-US" sz="1200" dirty="0">
                <a:latin typeface="华文楷体" panose="02010600040101010101" pitchFamily="2" charset="-122"/>
                <a:ea typeface="华文楷体" panose="02010600040101010101" pitchFamily="2" charset="-122"/>
              </a:rPr>
              <a:t>位二进制数表示。隐藏文本时，遍历图像的每个像素，并将文本信息的二进制位逐一嵌入到像素的最低位。提取时，反向操作通过读取每个像素颜色值的最低位来重构原始的二进制信息，并将其转换回文本。</a:t>
            </a:r>
            <a:endParaRPr lang="en-US" altLang="zh-CN" sz="1200" dirty="0">
              <a:latin typeface="华文楷体" panose="02010600040101010101" pitchFamily="2" charset="-122"/>
              <a:ea typeface="华文楷体" panose="02010600040101010101" pitchFamily="2" charset="-122"/>
            </a:endParaRPr>
          </a:p>
          <a:p>
            <a:endParaRPr lang="zh-CN" altLang="en-US" dirty="0">
              <a:latin typeface="华文楷体" panose="02010600040101010101" pitchFamily="2" charset="-122"/>
              <a:ea typeface="华文楷体" panose="02010600040101010101" pitchFamily="2" charset="-122"/>
            </a:endParaRPr>
          </a:p>
          <a:p>
            <a:endParaRPr lang="zh-CN" altLang="en-US" dirty="0">
              <a:latin typeface="华文楷体" panose="02010600040101010101" pitchFamily="2" charset="-122"/>
              <a:ea typeface="华文楷体" panose="02010600040101010101" pitchFamily="2" charset="-122"/>
            </a:endParaRPr>
          </a:p>
          <a:p>
            <a:endParaRPr lang="zh-CN" altLang="en-US" dirty="0">
              <a:latin typeface="华文楷体" panose="02010600040101010101" pitchFamily="2" charset="-122"/>
              <a:ea typeface="华文楷体" panose="02010600040101010101" pitchFamily="2" charset="-122"/>
            </a:endParaRPr>
          </a:p>
          <a:p>
            <a:endParaRPr lang="zh-CN" altLang="en-US" dirty="0">
              <a:latin typeface="华文楷体" panose="02010600040101010101" pitchFamily="2" charset="-122"/>
              <a:ea typeface="华文楷体" panose="02010600040101010101" pitchFamily="2" charset="-122"/>
            </a:endParaRPr>
          </a:p>
        </p:txBody>
      </p:sp>
      <p:sp>
        <p:nvSpPr>
          <p:cNvPr id="116" name="文本框 15"/>
          <p:cNvSpPr txBox="1"/>
          <p:nvPr/>
        </p:nvSpPr>
        <p:spPr>
          <a:xfrm>
            <a:off x="660487" y="218835"/>
            <a:ext cx="7256163" cy="438582"/>
          </a:xfrm>
          <a:prstGeom prst="rect">
            <a:avLst/>
          </a:prstGeom>
          <a:noFill/>
        </p:spPr>
        <p:txBody>
          <a:bodyPr wrap="square" lIns="68580" tIns="34290" rIns="68580" bIns="34290" rtlCol="0">
            <a:spAutoFit/>
          </a:bodyPr>
          <a:lstStyle/>
          <a:p>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使用 </a:t>
            </a:r>
            <a:r>
              <a:rPr lang="en-US" altLang="zh-CN" sz="2400" b="1" dirty="0">
                <a:solidFill>
                  <a:srgbClr val="1B4367"/>
                </a:solidFill>
                <a:latin typeface="华文楷体" panose="02010600040101010101" pitchFamily="2" charset="-122"/>
                <a:ea typeface="华文楷体" panose="02010600040101010101" pitchFamily="2" charset="-122"/>
                <a:cs typeface="+mn-ea"/>
                <a:sym typeface="+mn-lt"/>
              </a:rPr>
              <a:t>LSB </a:t>
            </a:r>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方法在 </a:t>
            </a:r>
            <a:r>
              <a:rPr lang="en-US" altLang="zh-CN" sz="2400" b="1" dirty="0">
                <a:solidFill>
                  <a:srgbClr val="1B4367"/>
                </a:solidFill>
                <a:latin typeface="华文楷体" panose="02010600040101010101" pitchFamily="2" charset="-122"/>
                <a:ea typeface="华文楷体" panose="02010600040101010101" pitchFamily="2" charset="-122"/>
                <a:cs typeface="+mn-ea"/>
                <a:sym typeface="+mn-lt"/>
              </a:rPr>
              <a:t>PNG</a:t>
            </a:r>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文件中隐藏文本、图像信息</a:t>
            </a:r>
          </a:p>
        </p:txBody>
      </p:sp>
      <p:cxnSp>
        <p:nvCxnSpPr>
          <p:cNvPr id="45" name="直接连接符 44"/>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BE39F48E-5317-495B-A556-0808DBF0AB46}"/>
              </a:ext>
            </a:extLst>
          </p:cNvPr>
          <p:cNvSpPr txBox="1"/>
          <p:nvPr/>
        </p:nvSpPr>
        <p:spPr>
          <a:xfrm>
            <a:off x="4419704" y="438126"/>
            <a:ext cx="4151115" cy="2839239"/>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tLang="zh-CN" dirty="0">
              <a:latin typeface="华文楷体" panose="02010600040101010101" pitchFamily="2" charset="-122"/>
              <a:ea typeface="华文楷体" panose="02010600040101010101" pitchFamily="2" charset="-122"/>
            </a:endParaRPr>
          </a:p>
          <a:p>
            <a:r>
              <a:rPr lang="zh-CN" altLang="en-US" b="1" dirty="0">
                <a:solidFill>
                  <a:srgbClr val="C00000"/>
                </a:solidFill>
                <a:latin typeface="华文楷体" panose="02010600040101010101" pitchFamily="2" charset="-122"/>
                <a:ea typeface="华文楷体" panose="02010600040101010101" pitchFamily="2" charset="-122"/>
              </a:rPr>
              <a:t>彩色图像</a:t>
            </a:r>
            <a:r>
              <a:rPr lang="zh-CN" altLang="en-US" b="1" dirty="0">
                <a:latin typeface="华文楷体" panose="02010600040101010101" pitchFamily="2" charset="-122"/>
                <a:ea typeface="华文楷体" panose="02010600040101010101" pitchFamily="2" charset="-122"/>
              </a:rPr>
              <a:t>数据隐藏与提取</a:t>
            </a:r>
          </a:p>
          <a:p>
            <a:r>
              <a:rPr lang="zh-CN" altLang="en-US" sz="1200" dirty="0">
                <a:latin typeface="华文楷体" panose="02010600040101010101" pitchFamily="2" charset="-122"/>
                <a:ea typeface="华文楷体" panose="02010600040101010101" pitchFamily="2" charset="-122"/>
              </a:rPr>
              <a:t>在处理彩色图像数据时，首先将秘密图像缩放至一个较小的值范围（例如</a:t>
            </a:r>
            <a:r>
              <a:rPr lang="en-US" altLang="zh-CN" sz="1200" dirty="0">
                <a:latin typeface="华文楷体" panose="02010600040101010101" pitchFamily="2" charset="-122"/>
                <a:ea typeface="华文楷体" panose="02010600040101010101" pitchFamily="2" charset="-122"/>
              </a:rPr>
              <a:t>0</a:t>
            </a:r>
            <a:r>
              <a:rPr lang="zh-CN" altLang="en-US" sz="1200" dirty="0">
                <a:latin typeface="华文楷体" panose="02010600040101010101" pitchFamily="2" charset="-122"/>
                <a:ea typeface="华文楷体" panose="02010600040101010101" pitchFamily="2" charset="-122"/>
              </a:rPr>
              <a:t>到</a:t>
            </a:r>
            <a:r>
              <a:rPr lang="en-US" altLang="zh-CN" sz="1200" dirty="0">
                <a:latin typeface="华文楷体" panose="02010600040101010101" pitchFamily="2" charset="-122"/>
                <a:ea typeface="华文楷体" panose="02010600040101010101" pitchFamily="2" charset="-122"/>
              </a:rPr>
              <a:t>15</a:t>
            </a:r>
            <a:r>
              <a:rPr lang="zh-CN" altLang="en-US" sz="1200" dirty="0">
                <a:latin typeface="华文楷体" panose="02010600040101010101" pitchFamily="2" charset="-122"/>
                <a:ea typeface="华文楷体" panose="02010600040101010101" pitchFamily="2" charset="-122"/>
              </a:rPr>
              <a:t>），适应载体图像的最低有效位容量。然后，清除载体图像每个像素颜色通道的最低</a:t>
            </a:r>
            <a:r>
              <a:rPr lang="en-US" altLang="zh-CN" sz="1200" dirty="0">
                <a:latin typeface="华文楷体" panose="02010600040101010101" pitchFamily="2" charset="-122"/>
                <a:ea typeface="华文楷体" panose="02010600040101010101" pitchFamily="2" charset="-122"/>
              </a:rPr>
              <a:t>4</a:t>
            </a:r>
            <a:r>
              <a:rPr lang="zh-CN" altLang="en-US" sz="1200" dirty="0">
                <a:latin typeface="华文楷体" panose="02010600040101010101" pitchFamily="2" charset="-122"/>
                <a:ea typeface="华文楷体" panose="02010600040101010101" pitchFamily="2" charset="-122"/>
              </a:rPr>
              <a:t>位，并在这些位置上嵌入秘密图像的数据。这种方法允许在载体图像中隐藏较大的数据量，同时保持图像质量。提取过程涉及从载体图像中提取嵌入的数据，并将其放大回原始的像素值范围。</a:t>
            </a:r>
          </a:p>
          <a:p>
            <a:endParaRPr lang="zh-CN" altLang="en-US" dirty="0">
              <a:latin typeface="华文楷体" panose="02010600040101010101" pitchFamily="2" charset="-122"/>
              <a:ea typeface="华文楷体" panose="02010600040101010101" pitchFamily="2" charset="-122"/>
            </a:endParaRPr>
          </a:p>
          <a:p>
            <a:endParaRPr lang="zh-CN" altLang="en-US" dirty="0">
              <a:latin typeface="华文楷体" panose="02010600040101010101" pitchFamily="2" charset="-122"/>
              <a:ea typeface="华文楷体" panose="02010600040101010101" pitchFamily="2" charset="-122"/>
            </a:endParaRPr>
          </a:p>
          <a:p>
            <a:endParaRPr lang="zh-CN" altLang="en-US" dirty="0">
              <a:latin typeface="华文楷体" panose="02010600040101010101" pitchFamily="2" charset="-122"/>
              <a:ea typeface="华文楷体" panose="02010600040101010101" pitchFamily="2" charset="-122"/>
            </a:endParaRPr>
          </a:p>
          <a:p>
            <a:endParaRPr lang="zh-CN" altLang="en-US" dirty="0">
              <a:latin typeface="华文楷体" panose="02010600040101010101" pitchFamily="2" charset="-122"/>
              <a:ea typeface="华文楷体" panose="02010600040101010101" pitchFamily="2" charset="-122"/>
            </a:endParaRPr>
          </a:p>
        </p:txBody>
      </p:sp>
      <p:pic>
        <p:nvPicPr>
          <p:cNvPr id="3" name="图片 2">
            <a:extLst>
              <a:ext uri="{FF2B5EF4-FFF2-40B4-BE49-F238E27FC236}">
                <a16:creationId xmlns:a16="http://schemas.microsoft.com/office/drawing/2014/main" id="{05AC53B8-0765-4108-A839-8E8980F0472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04095" y="2356902"/>
            <a:ext cx="2631640" cy="2610563"/>
          </a:xfrm>
          <a:prstGeom prst="rect">
            <a:avLst/>
          </a:prstGeom>
        </p:spPr>
      </p:pic>
      <p:pic>
        <p:nvPicPr>
          <p:cNvPr id="6" name="图片 5">
            <a:extLst>
              <a:ext uri="{FF2B5EF4-FFF2-40B4-BE49-F238E27FC236}">
                <a16:creationId xmlns:a16="http://schemas.microsoft.com/office/drawing/2014/main" id="{1B7DCCAB-22A8-49C8-AB1B-25F0833EED0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6534" y="2356902"/>
            <a:ext cx="2668986" cy="2610563"/>
          </a:xfrm>
          <a:prstGeom prst="rect">
            <a:avLst/>
          </a:prstGeom>
        </p:spPr>
      </p:pic>
    </p:spTree>
    <p:extLst>
      <p:ext uri="{BB962C8B-B14F-4D97-AF65-F5344CB8AC3E}">
        <p14:creationId xmlns:p14="http://schemas.microsoft.com/office/powerpoint/2010/main" val="511147915"/>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6"/>
                                        </p:tgtEl>
                                        <p:attrNameLst>
                                          <p:attrName>ppt_y</p:attrName>
                                        </p:attrNameLst>
                                      </p:cBhvr>
                                      <p:tavLst>
                                        <p:tav tm="0">
                                          <p:val>
                                            <p:strVal val="#ppt_y"/>
                                          </p:val>
                                        </p:tav>
                                        <p:tav tm="100000">
                                          <p:val>
                                            <p:strVal val="#ppt_y"/>
                                          </p:val>
                                        </p:tav>
                                      </p:tavLst>
                                    </p:anim>
                                    <p:anim calcmode="lin" valueType="num">
                                      <p:cBhvr>
                                        <p:cTn id="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6"/>
                                        </p:tgtEl>
                                      </p:cBhvr>
                                    </p:animEffect>
                                  </p:childTnLst>
                                </p:cTn>
                              </p:par>
                            </p:childTnLst>
                          </p:cTn>
                        </p:par>
                        <p:par>
                          <p:cTn id="12" fill="hold">
                            <p:stCondLst>
                              <p:cond delay="160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300"/>
                                        <p:tgtEl>
                                          <p:spTgt spid="45"/>
                                        </p:tgtEl>
                                      </p:cBhvr>
                                    </p:animEffect>
                                  </p:childTnLst>
                                </p:cTn>
                              </p:par>
                            </p:childTnLst>
                          </p:cTn>
                        </p:par>
                        <p:par>
                          <p:cTn id="16" fill="hold">
                            <p:stCondLst>
                              <p:cond delay="1900"/>
                            </p:stCondLst>
                            <p:childTnLst>
                              <p:par>
                                <p:cTn id="17" presetID="42" presetClass="entr" presetSubtype="0" fill="hold" grpId="0" nodeType="after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000"/>
                                        <p:tgtEl>
                                          <p:spTgt spid="61"/>
                                        </p:tgtEl>
                                      </p:cBhvr>
                                    </p:animEffect>
                                    <p:anim calcmode="lin" valueType="num">
                                      <p:cBhvr>
                                        <p:cTn id="20" dur="1000" fill="hold"/>
                                        <p:tgtEl>
                                          <p:spTgt spid="61"/>
                                        </p:tgtEl>
                                        <p:attrNameLst>
                                          <p:attrName>ppt_x</p:attrName>
                                        </p:attrNameLst>
                                      </p:cBhvr>
                                      <p:tavLst>
                                        <p:tav tm="0">
                                          <p:val>
                                            <p:strVal val="#ppt_x"/>
                                          </p:val>
                                        </p:tav>
                                        <p:tav tm="100000">
                                          <p:val>
                                            <p:strVal val="#ppt_x"/>
                                          </p:val>
                                        </p:tav>
                                      </p:tavLst>
                                    </p:anim>
                                    <p:anim calcmode="lin" valueType="num">
                                      <p:cBhvr>
                                        <p:cTn id="21" dur="1000" fill="hold"/>
                                        <p:tgtEl>
                                          <p:spTgt spid="61"/>
                                        </p:tgtEl>
                                        <p:attrNameLst>
                                          <p:attrName>ppt_y</p:attrName>
                                        </p:attrNameLst>
                                      </p:cBhvr>
                                      <p:tavLst>
                                        <p:tav tm="0">
                                          <p:val>
                                            <p:strVal val="#ppt_y+.1"/>
                                          </p:val>
                                        </p:tav>
                                        <p:tav tm="100000">
                                          <p:val>
                                            <p:strVal val="#ppt_y"/>
                                          </p:val>
                                        </p:tav>
                                      </p:tavLst>
                                    </p:anim>
                                  </p:childTnLst>
                                </p:cTn>
                              </p:par>
                            </p:childTnLst>
                          </p:cTn>
                        </p:par>
                        <p:par>
                          <p:cTn id="22" fill="hold">
                            <p:stCondLst>
                              <p:cond delay="290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p:bldP spid="116" grpId="0"/>
      <p:bldP spid="5" grpId="0" bldLvl="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819635" y="1089058"/>
            <a:ext cx="1500028" cy="1500028"/>
          </a:xfrm>
          <a:prstGeom prst="ellipse">
            <a:avLst/>
          </a:prstGeom>
          <a:solidFill>
            <a:srgbClr val="1B43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楷体" panose="02010600040101010101" pitchFamily="2" charset="-122"/>
              <a:ea typeface="华文楷体" panose="02010600040101010101" pitchFamily="2" charset="-122"/>
            </a:endParaRPr>
          </a:p>
        </p:txBody>
      </p:sp>
      <p:sp>
        <p:nvSpPr>
          <p:cNvPr id="12" name="文本框 11"/>
          <p:cNvSpPr txBox="1"/>
          <p:nvPr/>
        </p:nvSpPr>
        <p:spPr>
          <a:xfrm>
            <a:off x="2483768" y="2709756"/>
            <a:ext cx="4171762" cy="591185"/>
          </a:xfrm>
          <a:prstGeom prst="rect">
            <a:avLst/>
          </a:prstGeom>
          <a:noFill/>
        </p:spPr>
        <p:txBody>
          <a:bodyPr wrap="square" lIns="68580" tIns="34290" rIns="68580" bIns="34290" rtlCol="0">
            <a:spAutoFit/>
          </a:bodyPr>
          <a:lstStyle/>
          <a:p>
            <a:pPr algn="ctr"/>
            <a:r>
              <a:rPr lang="zh-CN" altLang="en-US" sz="3400" b="1" dirty="0">
                <a:solidFill>
                  <a:srgbClr val="1B4367"/>
                </a:solidFill>
                <a:latin typeface="华文楷体" panose="02010600040101010101" pitchFamily="2" charset="-122"/>
                <a:ea typeface="华文楷体" panose="02010600040101010101" pitchFamily="2" charset="-122"/>
                <a:cs typeface="+mn-ea"/>
                <a:sym typeface="+mn-lt"/>
              </a:rPr>
              <a:t>总结与思考</a:t>
            </a:r>
          </a:p>
        </p:txBody>
      </p:sp>
      <p:sp>
        <p:nvSpPr>
          <p:cNvPr id="95" name="文本框 11"/>
          <p:cNvSpPr txBox="1"/>
          <p:nvPr/>
        </p:nvSpPr>
        <p:spPr>
          <a:xfrm>
            <a:off x="3713476" y="1575042"/>
            <a:ext cx="1732894" cy="828240"/>
          </a:xfrm>
          <a:prstGeom prst="rect">
            <a:avLst/>
          </a:prstGeom>
          <a:noFill/>
        </p:spPr>
        <p:txBody>
          <a:bodyPr wrap="square" lIns="68580" tIns="34290" rIns="68580" bIns="34290" rtlCol="0">
            <a:spAutoFit/>
          </a:bodyPr>
          <a:lstStyle/>
          <a:p>
            <a:pPr algn="ctr">
              <a:lnSpc>
                <a:spcPts val="3000"/>
              </a:lnSpc>
            </a:pPr>
            <a:r>
              <a:rPr lang="en-US" altLang="zh-CN" sz="5400" dirty="0">
                <a:solidFill>
                  <a:schemeClr val="bg1"/>
                </a:solidFill>
                <a:latin typeface="华文楷体" panose="02010600040101010101" pitchFamily="2" charset="-122"/>
                <a:ea typeface="华文楷体" panose="02010600040101010101" pitchFamily="2" charset="-122"/>
                <a:cs typeface="+mn-ea"/>
                <a:sym typeface="+mn-lt"/>
              </a:rPr>
              <a:t>04</a:t>
            </a:r>
            <a:endParaRPr lang="zh-CN" altLang="en-US" sz="5400" dirty="0">
              <a:solidFill>
                <a:schemeClr val="bg1"/>
              </a:solidFill>
              <a:latin typeface="华文楷体" panose="02010600040101010101" pitchFamily="2" charset="-122"/>
              <a:ea typeface="华文楷体" panose="02010600040101010101" pitchFamily="2" charset="-122"/>
              <a:cs typeface="+mn-ea"/>
              <a:sym typeface="+mn-lt"/>
            </a:endParaRPr>
          </a:p>
          <a:p>
            <a:pPr algn="ctr">
              <a:lnSpc>
                <a:spcPts val="3000"/>
              </a:lnSpc>
            </a:pPr>
            <a:r>
              <a:rPr lang="en-US" altLang="zh-CN" sz="2400" dirty="0">
                <a:solidFill>
                  <a:schemeClr val="bg1"/>
                </a:solidFill>
                <a:latin typeface="华文楷体" panose="02010600040101010101" pitchFamily="2" charset="-122"/>
                <a:ea typeface="华文楷体" panose="02010600040101010101" pitchFamily="2" charset="-122"/>
                <a:cs typeface="+mn-ea"/>
                <a:sym typeface="+mn-lt"/>
              </a:rPr>
              <a:t>PART </a:t>
            </a:r>
          </a:p>
        </p:txBody>
      </p:sp>
    </p:spTree>
    <p:extLst>
      <p:ext uri="{BB962C8B-B14F-4D97-AF65-F5344CB8AC3E}">
        <p14:creationId xmlns:p14="http://schemas.microsoft.com/office/powerpoint/2010/main" val="301321184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600"/>
                                        <p:tgtEl>
                                          <p:spTgt spid="2"/>
                                        </p:tgtEl>
                                      </p:cBhvr>
                                    </p:animEffect>
                                  </p:childTnLst>
                                </p:cTn>
                              </p:par>
                            </p:childTnLst>
                          </p:cTn>
                        </p:par>
                        <p:par>
                          <p:cTn id="8" fill="hold">
                            <p:stCondLst>
                              <p:cond delay="1000"/>
                            </p:stCondLst>
                            <p:childTnLst>
                              <p:par>
                                <p:cTn id="9" presetID="53" presetClass="entr" presetSubtype="16" fill="hold" grpId="0" nodeType="afterEffect">
                                  <p:stCondLst>
                                    <p:cond delay="0"/>
                                  </p:stCondLst>
                                  <p:childTnLst>
                                    <p:set>
                                      <p:cBhvr>
                                        <p:cTn id="10" dur="1" fill="hold">
                                          <p:stCondLst>
                                            <p:cond delay="0"/>
                                          </p:stCondLst>
                                        </p:cTn>
                                        <p:tgtEl>
                                          <p:spTgt spid="95"/>
                                        </p:tgtEl>
                                        <p:attrNameLst>
                                          <p:attrName>style.visibility</p:attrName>
                                        </p:attrNameLst>
                                      </p:cBhvr>
                                      <p:to>
                                        <p:strVal val="visible"/>
                                      </p:to>
                                    </p:set>
                                    <p:anim calcmode="lin" valueType="num">
                                      <p:cBhvr>
                                        <p:cTn id="11" dur="500" fill="hold"/>
                                        <p:tgtEl>
                                          <p:spTgt spid="95"/>
                                        </p:tgtEl>
                                        <p:attrNameLst>
                                          <p:attrName>ppt_w</p:attrName>
                                        </p:attrNameLst>
                                      </p:cBhvr>
                                      <p:tavLst>
                                        <p:tav tm="0">
                                          <p:val>
                                            <p:fltVal val="0"/>
                                          </p:val>
                                        </p:tav>
                                        <p:tav tm="100000">
                                          <p:val>
                                            <p:strVal val="#ppt_w"/>
                                          </p:val>
                                        </p:tav>
                                      </p:tavLst>
                                    </p:anim>
                                    <p:anim calcmode="lin" valueType="num">
                                      <p:cBhvr>
                                        <p:cTn id="12" dur="500" fill="hold"/>
                                        <p:tgtEl>
                                          <p:spTgt spid="95"/>
                                        </p:tgtEl>
                                        <p:attrNameLst>
                                          <p:attrName>ppt_h</p:attrName>
                                        </p:attrNameLst>
                                      </p:cBhvr>
                                      <p:tavLst>
                                        <p:tav tm="0">
                                          <p:val>
                                            <p:fltVal val="0"/>
                                          </p:val>
                                        </p:tav>
                                        <p:tav tm="100000">
                                          <p:val>
                                            <p:strVal val="#ppt_h"/>
                                          </p:val>
                                        </p:tav>
                                      </p:tavLst>
                                    </p:anim>
                                    <p:animEffect transition="in" filter="fade">
                                      <p:cBhvr>
                                        <p:cTn id="13" dur="500"/>
                                        <p:tgtEl>
                                          <p:spTgt spid="95"/>
                                        </p:tgtEl>
                                      </p:cBhvr>
                                    </p:animEffect>
                                  </p:childTnLst>
                                </p:cTn>
                              </p:par>
                            </p:childTnLst>
                          </p:cTn>
                        </p:par>
                        <p:par>
                          <p:cTn id="14" fill="hold">
                            <p:stCondLst>
                              <p:cond delay="1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12"/>
                                        </p:tgtEl>
                                        <p:attrNameLst>
                                          <p:attrName>ppt_y</p:attrName>
                                        </p:attrNameLst>
                                      </p:cBhvr>
                                      <p:tavLst>
                                        <p:tav tm="0">
                                          <p:val>
                                            <p:strVal val="#ppt_y"/>
                                          </p:val>
                                        </p:tav>
                                        <p:tav tm="100000">
                                          <p:val>
                                            <p:strVal val="#ppt_y"/>
                                          </p:val>
                                        </p:tav>
                                      </p:tavLst>
                                    </p:anim>
                                    <p:anim calcmode="lin" valueType="num">
                                      <p:cBhvr>
                                        <p:cTn id="19"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 grpId="0"/>
      <p:bldP spid="9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文本框 60"/>
          <p:cNvSpPr txBox="1"/>
          <p:nvPr/>
        </p:nvSpPr>
        <p:spPr>
          <a:xfrm>
            <a:off x="736310" y="783763"/>
            <a:ext cx="7434611" cy="3762568"/>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latin typeface="华文楷体" panose="02010600040101010101" pitchFamily="2" charset="-122"/>
                <a:ea typeface="华文楷体" panose="02010600040101010101" pitchFamily="2" charset="-122"/>
              </a:rPr>
              <a:t>通过本次实验，我们深入探索了不同媒体文件格式（如</a:t>
            </a:r>
            <a:r>
              <a:rPr lang="en-US" altLang="zh-CN" sz="1600" dirty="0">
                <a:latin typeface="华文楷体" panose="02010600040101010101" pitchFamily="2" charset="-122"/>
                <a:ea typeface="华文楷体" panose="02010600040101010101" pitchFamily="2" charset="-122"/>
              </a:rPr>
              <a:t>JPG</a:t>
            </a:r>
            <a:r>
              <a:rPr lang="zh-CN" altLang="en-US" sz="1600" dirty="0">
                <a:latin typeface="华文楷体" panose="02010600040101010101" pitchFamily="2" charset="-122"/>
                <a:ea typeface="华文楷体" panose="02010600040101010101" pitchFamily="2" charset="-122"/>
              </a:rPr>
              <a:t>、</a:t>
            </a:r>
            <a:r>
              <a:rPr lang="en-US" altLang="zh-CN" sz="1600" dirty="0">
                <a:latin typeface="华文楷体" panose="02010600040101010101" pitchFamily="2" charset="-122"/>
                <a:ea typeface="华文楷体" panose="02010600040101010101" pitchFamily="2" charset="-122"/>
              </a:rPr>
              <a:t>PNG</a:t>
            </a:r>
            <a:r>
              <a:rPr lang="zh-CN" altLang="en-US" sz="1600" dirty="0">
                <a:latin typeface="华文楷体" panose="02010600040101010101" pitchFamily="2" charset="-122"/>
                <a:ea typeface="华文楷体" panose="02010600040101010101" pitchFamily="2" charset="-122"/>
              </a:rPr>
              <a:t>、</a:t>
            </a:r>
            <a:r>
              <a:rPr lang="en-US" altLang="zh-CN" sz="1600" dirty="0">
                <a:latin typeface="华文楷体" panose="02010600040101010101" pitchFamily="2" charset="-122"/>
                <a:ea typeface="华文楷体" panose="02010600040101010101" pitchFamily="2" charset="-122"/>
              </a:rPr>
              <a:t>WAV</a:t>
            </a:r>
            <a:r>
              <a:rPr lang="zh-CN" altLang="en-US" sz="1600" dirty="0">
                <a:latin typeface="华文楷体" panose="02010600040101010101" pitchFamily="2" charset="-122"/>
                <a:ea typeface="华文楷体" panose="02010600040101010101" pitchFamily="2" charset="-122"/>
              </a:rPr>
              <a:t>）的结构，加深了对这些文件格式深层次结构的理解。学习并实现了在</a:t>
            </a:r>
            <a:r>
              <a:rPr lang="en-US" altLang="zh-CN" sz="1600" dirty="0">
                <a:latin typeface="华文楷体" panose="02010600040101010101" pitchFamily="2" charset="-122"/>
                <a:ea typeface="华文楷体" panose="02010600040101010101" pitchFamily="2" charset="-122"/>
              </a:rPr>
              <a:t>JPG</a:t>
            </a:r>
            <a:r>
              <a:rPr lang="zh-CN" altLang="en-US" sz="1600" dirty="0">
                <a:latin typeface="华文楷体" panose="02010600040101010101" pitchFamily="2" charset="-122"/>
                <a:ea typeface="华文楷体" panose="02010600040101010101" pitchFamily="2" charset="-122"/>
              </a:rPr>
              <a:t>和</a:t>
            </a:r>
            <a:r>
              <a:rPr lang="en-US" altLang="zh-CN" sz="1600" dirty="0">
                <a:latin typeface="华文楷体" panose="02010600040101010101" pitchFamily="2" charset="-122"/>
                <a:ea typeface="华文楷体" panose="02010600040101010101" pitchFamily="2" charset="-122"/>
              </a:rPr>
              <a:t>PNG</a:t>
            </a:r>
            <a:r>
              <a:rPr lang="zh-CN" altLang="en-US" sz="1600" dirty="0">
                <a:latin typeface="华文楷体" panose="02010600040101010101" pitchFamily="2" charset="-122"/>
                <a:ea typeface="华文楷体" panose="02010600040101010101" pitchFamily="2" charset="-122"/>
              </a:rPr>
              <a:t>图像文件中通过修改像素的最低有效位（</a:t>
            </a:r>
            <a:r>
              <a:rPr lang="en-US" altLang="zh-CN" sz="1600" dirty="0">
                <a:latin typeface="华文楷体" panose="02010600040101010101" pitchFamily="2" charset="-122"/>
                <a:ea typeface="华文楷体" panose="02010600040101010101" pitchFamily="2" charset="-122"/>
              </a:rPr>
              <a:t>LSB</a:t>
            </a:r>
            <a:r>
              <a:rPr lang="zh-CN" altLang="en-US" sz="1600" dirty="0">
                <a:latin typeface="华文楷体" panose="02010600040101010101" pitchFamily="2" charset="-122"/>
                <a:ea typeface="华文楷体" panose="02010600040101010101" pitchFamily="2" charset="-122"/>
              </a:rPr>
              <a:t>）来隐藏信息的技术，以及在</a:t>
            </a:r>
            <a:r>
              <a:rPr lang="en-US" altLang="zh-CN" sz="1600" dirty="0">
                <a:latin typeface="华文楷体" panose="02010600040101010101" pitchFamily="2" charset="-122"/>
                <a:ea typeface="华文楷体" panose="02010600040101010101" pitchFamily="2" charset="-122"/>
              </a:rPr>
              <a:t>WAV</a:t>
            </a:r>
            <a:r>
              <a:rPr lang="zh-CN" altLang="en-US" sz="1600" dirty="0">
                <a:latin typeface="华文楷体" panose="02010600040101010101" pitchFamily="2" charset="-122"/>
                <a:ea typeface="华文楷体" panose="02010600040101010101" pitchFamily="2" charset="-122"/>
              </a:rPr>
              <a:t>音频文件中隐藏文本和图像信息的方法。</a:t>
            </a:r>
          </a:p>
          <a:p>
            <a:endParaRPr lang="en-US" altLang="zh-CN" sz="1600" dirty="0">
              <a:latin typeface="华文楷体" panose="02010600040101010101" pitchFamily="2" charset="-122"/>
              <a:ea typeface="华文楷体" panose="02010600040101010101" pitchFamily="2" charset="-122"/>
            </a:endParaRPr>
          </a:p>
          <a:p>
            <a:pPr marL="285750" indent="-285750">
              <a:buFont typeface="Wingdings" panose="05000000000000000000" pitchFamily="2" charset="2"/>
              <a:buChar char="ü"/>
            </a:pPr>
            <a:r>
              <a:rPr lang="zh-CN" altLang="en-US" sz="1600" b="1" dirty="0">
                <a:latin typeface="华文楷体" panose="02010600040101010101" pitchFamily="2" charset="-122"/>
                <a:ea typeface="华文楷体" panose="02010600040101010101" pitchFamily="2" charset="-122"/>
              </a:rPr>
              <a:t>实验中的挑战</a:t>
            </a:r>
            <a:r>
              <a:rPr lang="zh-CN" altLang="en-US" sz="1600" dirty="0">
                <a:latin typeface="华文楷体" panose="02010600040101010101" pitchFamily="2" charset="-122"/>
                <a:ea typeface="华文楷体" panose="02010600040101010101" pitchFamily="2" charset="-122"/>
              </a:rPr>
              <a:t>：实验过程中面临的挑战包括确保隐藏信息的安全性和隐蔽性，以及在处理大量数据时的效率问题，尤其是在</a:t>
            </a:r>
            <a:r>
              <a:rPr lang="en-US" altLang="zh-CN" sz="1600" dirty="0">
                <a:latin typeface="华文楷体" panose="02010600040101010101" pitchFamily="2" charset="-122"/>
                <a:ea typeface="华文楷体" panose="02010600040101010101" pitchFamily="2" charset="-122"/>
              </a:rPr>
              <a:t>WAV</a:t>
            </a:r>
            <a:r>
              <a:rPr lang="zh-CN" altLang="en-US" sz="1600" dirty="0">
                <a:latin typeface="华文楷体" panose="02010600040101010101" pitchFamily="2" charset="-122"/>
                <a:ea typeface="华文楷体" panose="02010600040101010101" pitchFamily="2" charset="-122"/>
              </a:rPr>
              <a:t>文件中隐藏图像信息时，处理时间较长。</a:t>
            </a:r>
            <a:endParaRPr lang="en-US" altLang="zh-CN" sz="1600" dirty="0">
              <a:latin typeface="华文楷体" panose="02010600040101010101" pitchFamily="2" charset="-122"/>
              <a:ea typeface="华文楷体" panose="02010600040101010101" pitchFamily="2" charset="-122"/>
            </a:endParaRPr>
          </a:p>
          <a:p>
            <a:pPr marL="285750" indent="-285750">
              <a:buFont typeface="Wingdings" panose="05000000000000000000" pitchFamily="2" charset="2"/>
              <a:buChar char="ü"/>
            </a:pPr>
            <a:endParaRPr lang="zh-CN" altLang="en-US" sz="1600" dirty="0">
              <a:latin typeface="华文楷体" panose="02010600040101010101" pitchFamily="2" charset="-122"/>
              <a:ea typeface="华文楷体" panose="02010600040101010101" pitchFamily="2" charset="-122"/>
            </a:endParaRPr>
          </a:p>
          <a:p>
            <a:pPr marL="285750" indent="-285750">
              <a:buFont typeface="Wingdings" panose="05000000000000000000" pitchFamily="2" charset="2"/>
              <a:buChar char="ü"/>
            </a:pPr>
            <a:r>
              <a:rPr lang="zh-CN" altLang="en-US" sz="1600" b="1" dirty="0">
                <a:latin typeface="华文楷体" panose="02010600040101010101" pitchFamily="2" charset="-122"/>
                <a:ea typeface="华文楷体" panose="02010600040101010101" pitchFamily="2" charset="-122"/>
              </a:rPr>
              <a:t>对数据安全和隐私保护的思考</a:t>
            </a:r>
            <a:r>
              <a:rPr lang="zh-CN" altLang="en-US" sz="1600" dirty="0">
                <a:latin typeface="华文楷体" panose="02010600040101010101" pitchFamily="2" charset="-122"/>
                <a:ea typeface="华文楷体" panose="02010600040101010101" pitchFamily="2" charset="-122"/>
              </a:rPr>
              <a:t>：本次实验不仅技术性地让我们掌握了多种信息隐藏技术，还激发了我们对保护数据安全和隐私的深刻思考。通过不断的试验和分析，我们意识到在现实世界中应用这些技术时需要考虑的伦理和安全问题。</a:t>
            </a:r>
          </a:p>
          <a:p>
            <a:endParaRPr lang="zh-CN" altLang="en-US" sz="1600" dirty="0">
              <a:latin typeface="华文楷体" panose="02010600040101010101" pitchFamily="2" charset="-122"/>
              <a:ea typeface="华文楷体" panose="02010600040101010101" pitchFamily="2" charset="-122"/>
            </a:endParaRPr>
          </a:p>
          <a:p>
            <a:endParaRPr lang="zh-CN" altLang="en-US" sz="1600" dirty="0">
              <a:latin typeface="华文楷体" panose="02010600040101010101" pitchFamily="2" charset="-122"/>
              <a:ea typeface="华文楷体" panose="02010600040101010101" pitchFamily="2" charset="-122"/>
            </a:endParaRPr>
          </a:p>
          <a:p>
            <a:endParaRPr lang="zh-CN" altLang="en-US" sz="1600" dirty="0">
              <a:latin typeface="华文楷体" panose="02010600040101010101" pitchFamily="2" charset="-122"/>
              <a:ea typeface="华文楷体" panose="02010600040101010101" pitchFamily="2" charset="-122"/>
            </a:endParaRPr>
          </a:p>
        </p:txBody>
      </p:sp>
      <p:sp>
        <p:nvSpPr>
          <p:cNvPr id="116" name="文本框 15"/>
          <p:cNvSpPr txBox="1"/>
          <p:nvPr/>
        </p:nvSpPr>
        <p:spPr>
          <a:xfrm>
            <a:off x="660487" y="218835"/>
            <a:ext cx="7256163" cy="438582"/>
          </a:xfrm>
          <a:prstGeom prst="rect">
            <a:avLst/>
          </a:prstGeom>
          <a:noFill/>
        </p:spPr>
        <p:txBody>
          <a:bodyPr wrap="square" lIns="68580" tIns="34290" rIns="68580" bIns="34290" rtlCol="0">
            <a:spAutoFit/>
          </a:bodyPr>
          <a:lstStyle/>
          <a:p>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总结与思考</a:t>
            </a:r>
          </a:p>
        </p:txBody>
      </p:sp>
      <p:cxnSp>
        <p:nvCxnSpPr>
          <p:cNvPr id="45" name="直接连接符 44"/>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8273553"/>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6"/>
                                        </p:tgtEl>
                                        <p:attrNameLst>
                                          <p:attrName>ppt_y</p:attrName>
                                        </p:attrNameLst>
                                      </p:cBhvr>
                                      <p:tavLst>
                                        <p:tav tm="0">
                                          <p:val>
                                            <p:strVal val="#ppt_y"/>
                                          </p:val>
                                        </p:tav>
                                        <p:tav tm="100000">
                                          <p:val>
                                            <p:strVal val="#ppt_y"/>
                                          </p:val>
                                        </p:tav>
                                      </p:tavLst>
                                    </p:anim>
                                    <p:anim calcmode="lin" valueType="num">
                                      <p:cBhvr>
                                        <p:cTn id="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6"/>
                                        </p:tgtEl>
                                      </p:cBhvr>
                                    </p:animEffect>
                                  </p:childTnLst>
                                </p:cTn>
                              </p:par>
                            </p:childTnLst>
                          </p:cTn>
                        </p:par>
                        <p:par>
                          <p:cTn id="12" fill="hold">
                            <p:stCondLst>
                              <p:cond delay="70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300"/>
                                        <p:tgtEl>
                                          <p:spTgt spid="45"/>
                                        </p:tgtEl>
                                      </p:cBhvr>
                                    </p:animEffect>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000"/>
                                        <p:tgtEl>
                                          <p:spTgt spid="61"/>
                                        </p:tgtEl>
                                      </p:cBhvr>
                                    </p:animEffect>
                                    <p:anim calcmode="lin" valueType="num">
                                      <p:cBhvr>
                                        <p:cTn id="20" dur="1000" fill="hold"/>
                                        <p:tgtEl>
                                          <p:spTgt spid="61"/>
                                        </p:tgtEl>
                                        <p:attrNameLst>
                                          <p:attrName>ppt_x</p:attrName>
                                        </p:attrNameLst>
                                      </p:cBhvr>
                                      <p:tavLst>
                                        <p:tav tm="0">
                                          <p:val>
                                            <p:strVal val="#ppt_x"/>
                                          </p:val>
                                        </p:tav>
                                        <p:tav tm="100000">
                                          <p:val>
                                            <p:strVal val="#ppt_x"/>
                                          </p:val>
                                        </p:tav>
                                      </p:tavLst>
                                    </p:anim>
                                    <p:anim calcmode="lin" valueType="num">
                                      <p:cBhvr>
                                        <p:cTn id="21"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p:bldP spid="116"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文本框 9"/>
          <p:cNvSpPr txBox="1"/>
          <p:nvPr/>
        </p:nvSpPr>
        <p:spPr>
          <a:xfrm>
            <a:off x="2374137" y="1884748"/>
            <a:ext cx="4272439" cy="1084912"/>
          </a:xfrm>
          <a:prstGeom prst="rect">
            <a:avLst/>
          </a:prstGeom>
          <a:noFill/>
        </p:spPr>
        <p:txBody>
          <a:bodyPr wrap="square" lIns="68580" tIns="34290" rIns="68580" bIns="34290" rtlCol="0">
            <a:spAutoFit/>
          </a:bodyPr>
          <a:lstStyle/>
          <a:p>
            <a:pPr algn="ctr">
              <a:defRPr/>
            </a:pPr>
            <a:r>
              <a:rPr lang="en-US" altLang="zh-CN" sz="6600" b="1" dirty="0">
                <a:solidFill>
                  <a:srgbClr val="1B4367"/>
                </a:solidFill>
                <a:latin typeface="华文楷体" panose="02010600040101010101" pitchFamily="2" charset="-122"/>
                <a:ea typeface="华文楷体" panose="02010600040101010101" pitchFamily="2" charset="-122"/>
                <a:cs typeface="+mn-ea"/>
                <a:sym typeface="+mn-lt"/>
              </a:rPr>
              <a:t>THANKS</a:t>
            </a:r>
          </a:p>
        </p:txBody>
      </p:sp>
      <p:sp>
        <p:nvSpPr>
          <p:cNvPr id="2" name="文本框 1"/>
          <p:cNvSpPr txBox="1"/>
          <p:nvPr/>
        </p:nvSpPr>
        <p:spPr>
          <a:xfrm>
            <a:off x="3480466" y="2787026"/>
            <a:ext cx="2059781" cy="530225"/>
          </a:xfrm>
          <a:prstGeom prst="rect">
            <a:avLst/>
          </a:prstGeom>
          <a:noFill/>
        </p:spPr>
        <p:txBody>
          <a:bodyPr wrap="square" lIns="68580" tIns="34290" rIns="68580" bIns="34290" rtlCol="0">
            <a:spAutoFit/>
          </a:bodyPr>
          <a:lstStyle/>
          <a:p>
            <a:pPr algn="ctr">
              <a:defRPr/>
            </a:pPr>
            <a:r>
              <a:rPr lang="zh-CN" altLang="en-US" sz="3000" dirty="0">
                <a:solidFill>
                  <a:srgbClr val="1B4367"/>
                </a:solidFill>
                <a:latin typeface="华文楷体" panose="02010600040101010101" pitchFamily="2" charset="-122"/>
                <a:ea typeface="华文楷体" panose="02010600040101010101" pitchFamily="2" charset="-122"/>
                <a:cs typeface="+mn-ea"/>
                <a:sym typeface="+mn-lt"/>
              </a:rPr>
              <a:t>感谢聆听</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1" name="文本框 10"/>
          <p:cNvSpPr txBox="1"/>
          <p:nvPr/>
        </p:nvSpPr>
        <p:spPr>
          <a:xfrm>
            <a:off x="5645032" y="1034865"/>
            <a:ext cx="2214693" cy="390555"/>
          </a:xfrm>
          <a:prstGeom prst="roundRect">
            <a:avLst/>
          </a:prstGeom>
          <a:solidFill>
            <a:srgbClr val="1B4367"/>
          </a:solidFill>
        </p:spPr>
        <p:txBody>
          <a:bodyPr wrap="square" rtlCol="0">
            <a:spAutoFit/>
          </a:bodyPr>
          <a:lstStyle/>
          <a:p>
            <a:pPr algn="ctr"/>
            <a:r>
              <a:rPr lang="en-US" altLang="zh-CN" sz="1700" dirty="0">
                <a:solidFill>
                  <a:schemeClr val="bg1"/>
                </a:solidFill>
                <a:latin typeface="华文楷体" panose="02010600040101010101" pitchFamily="2" charset="-122"/>
                <a:ea typeface="华文楷体" panose="02010600040101010101" pitchFamily="2" charset="-122"/>
                <a:cs typeface="+mn-ea"/>
                <a:sym typeface="+mn-lt"/>
              </a:rPr>
              <a:t>JPG </a:t>
            </a:r>
            <a:r>
              <a:rPr lang="zh-CN" altLang="en-US" sz="1700" dirty="0">
                <a:solidFill>
                  <a:schemeClr val="bg1"/>
                </a:solidFill>
                <a:latin typeface="华文楷体" panose="02010600040101010101" pitchFamily="2" charset="-122"/>
                <a:ea typeface="华文楷体" panose="02010600040101010101" pitchFamily="2" charset="-122"/>
                <a:cs typeface="+mn-ea"/>
                <a:sym typeface="+mn-lt"/>
              </a:rPr>
              <a:t>文件</a:t>
            </a:r>
          </a:p>
        </p:txBody>
      </p:sp>
      <p:grpSp>
        <p:nvGrpSpPr>
          <p:cNvPr id="2" name="组合 1"/>
          <p:cNvGrpSpPr/>
          <p:nvPr/>
        </p:nvGrpSpPr>
        <p:grpSpPr>
          <a:xfrm>
            <a:off x="5135755" y="1015051"/>
            <a:ext cx="478533" cy="393570"/>
            <a:chOff x="5640108" y="966369"/>
            <a:chExt cx="476097" cy="391567"/>
          </a:xfrm>
        </p:grpSpPr>
        <p:sp>
          <p:nvSpPr>
            <p:cNvPr id="25" name="椭圆 24"/>
            <p:cNvSpPr/>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华文楷体" panose="02010600040101010101" pitchFamily="2" charset="-122"/>
                <a:ea typeface="华文楷体" panose="02010600040101010101" pitchFamily="2" charset="-122"/>
                <a:cs typeface="+mn-ea"/>
                <a:sym typeface="+mn-lt"/>
              </a:endParaRPr>
            </a:p>
          </p:txBody>
        </p:sp>
        <p:sp>
          <p:nvSpPr>
            <p:cNvPr id="26" name="文本框 17"/>
            <p:cNvSpPr txBox="1"/>
            <p:nvPr/>
          </p:nvSpPr>
          <p:spPr>
            <a:xfrm>
              <a:off x="5640108" y="975817"/>
              <a:ext cx="476097" cy="367452"/>
            </a:xfrm>
            <a:prstGeom prst="rect">
              <a:avLst/>
            </a:prstGeom>
            <a:noFill/>
          </p:spPr>
          <p:txBody>
            <a:bodyPr wrap="square" rtlCol="0">
              <a:spAutoFit/>
            </a:bodyPr>
            <a:lstStyle/>
            <a:p>
              <a:pPr algn="ctr">
                <a:defRPr/>
              </a:pPr>
              <a:r>
                <a:rPr lang="en-US" altLang="zh-CN" sz="1800" dirty="0">
                  <a:solidFill>
                    <a:schemeClr val="bg1"/>
                  </a:solidFill>
                  <a:latin typeface="华文楷体" panose="02010600040101010101" pitchFamily="2" charset="-122"/>
                  <a:ea typeface="华文楷体" panose="02010600040101010101" pitchFamily="2" charset="-122"/>
                  <a:cs typeface="+mn-ea"/>
                  <a:sym typeface="+mn-lt"/>
                </a:rPr>
                <a:t>01</a:t>
              </a:r>
            </a:p>
          </p:txBody>
        </p:sp>
      </p:grpSp>
      <p:sp>
        <p:nvSpPr>
          <p:cNvPr id="33" name="文本框 32"/>
          <p:cNvSpPr txBox="1"/>
          <p:nvPr/>
        </p:nvSpPr>
        <p:spPr>
          <a:xfrm>
            <a:off x="2866491" y="2012712"/>
            <a:ext cx="2147298" cy="769441"/>
          </a:xfrm>
          <a:prstGeom prst="rect">
            <a:avLst/>
          </a:prstGeom>
          <a:noFill/>
        </p:spPr>
        <p:txBody>
          <a:bodyPr vert="horz" wrap="square" rtlCol="0">
            <a:spAutoFit/>
          </a:bodyPr>
          <a:lstStyle/>
          <a:p>
            <a:r>
              <a:rPr lang="zh-CN" altLang="en-US" sz="4400" b="1" spc="-225" dirty="0">
                <a:solidFill>
                  <a:srgbClr val="1B4367"/>
                </a:solidFill>
                <a:latin typeface="华文楷体" panose="02010600040101010101" pitchFamily="2" charset="-122"/>
                <a:ea typeface="华文楷体" panose="02010600040101010101" pitchFamily="2" charset="-122"/>
                <a:cs typeface="+mn-ea"/>
                <a:sym typeface="+mn-lt"/>
              </a:rPr>
              <a:t>目 录</a:t>
            </a:r>
          </a:p>
        </p:txBody>
      </p:sp>
      <p:sp>
        <p:nvSpPr>
          <p:cNvPr id="3" name="文本框 2"/>
          <p:cNvSpPr txBox="1"/>
          <p:nvPr/>
        </p:nvSpPr>
        <p:spPr>
          <a:xfrm>
            <a:off x="2866491" y="2643910"/>
            <a:ext cx="2113154" cy="461665"/>
          </a:xfrm>
          <a:prstGeom prst="rect">
            <a:avLst/>
          </a:prstGeom>
          <a:noFill/>
        </p:spPr>
        <p:txBody>
          <a:bodyPr vert="horz" wrap="square" rtlCol="0">
            <a:spAutoFit/>
          </a:bodyPr>
          <a:lstStyle/>
          <a:p>
            <a:r>
              <a:rPr lang="en-US" altLang="zh-CN" sz="2400" b="1" dirty="0">
                <a:solidFill>
                  <a:srgbClr val="1B4367"/>
                </a:solidFill>
                <a:latin typeface="华文楷体" panose="02010600040101010101" pitchFamily="2" charset="-122"/>
                <a:ea typeface="华文楷体" panose="02010600040101010101" pitchFamily="2" charset="-122"/>
                <a:cs typeface="+mn-ea"/>
                <a:sym typeface="+mn-lt"/>
              </a:rPr>
              <a:t>CONTENTS</a:t>
            </a:r>
          </a:p>
        </p:txBody>
      </p:sp>
      <p:sp>
        <p:nvSpPr>
          <p:cNvPr id="79" name="文本框 10"/>
          <p:cNvSpPr txBox="1"/>
          <p:nvPr/>
        </p:nvSpPr>
        <p:spPr>
          <a:xfrm>
            <a:off x="5614287" y="2694937"/>
            <a:ext cx="2214693" cy="390555"/>
          </a:xfrm>
          <a:prstGeom prst="roundRect">
            <a:avLst/>
          </a:prstGeom>
          <a:solidFill>
            <a:srgbClr val="1B4367"/>
          </a:solidFill>
        </p:spPr>
        <p:txBody>
          <a:bodyPr wrap="square" rtlCol="0">
            <a:spAutoFit/>
          </a:bodyPr>
          <a:lstStyle/>
          <a:p>
            <a:pPr algn="ctr"/>
            <a:r>
              <a:rPr lang="en-US" altLang="zh-CN" sz="1700" dirty="0">
                <a:solidFill>
                  <a:schemeClr val="bg1"/>
                </a:solidFill>
                <a:latin typeface="华文楷体" panose="02010600040101010101" pitchFamily="2" charset="-122"/>
                <a:ea typeface="华文楷体" panose="02010600040101010101" pitchFamily="2" charset="-122"/>
                <a:cs typeface="+mn-ea"/>
                <a:sym typeface="+mn-lt"/>
              </a:rPr>
              <a:t>PNG </a:t>
            </a:r>
            <a:r>
              <a:rPr lang="zh-CN" altLang="en-US" sz="1700" dirty="0">
                <a:solidFill>
                  <a:schemeClr val="bg1"/>
                </a:solidFill>
                <a:latin typeface="华文楷体" panose="02010600040101010101" pitchFamily="2" charset="-122"/>
                <a:ea typeface="华文楷体" panose="02010600040101010101" pitchFamily="2" charset="-122"/>
                <a:cs typeface="+mn-ea"/>
                <a:sym typeface="+mn-lt"/>
              </a:rPr>
              <a:t>文件</a:t>
            </a:r>
          </a:p>
        </p:txBody>
      </p:sp>
      <p:grpSp>
        <p:nvGrpSpPr>
          <p:cNvPr id="80" name="组合 79"/>
          <p:cNvGrpSpPr/>
          <p:nvPr/>
        </p:nvGrpSpPr>
        <p:grpSpPr>
          <a:xfrm>
            <a:off x="5166499" y="2707719"/>
            <a:ext cx="478533" cy="393570"/>
            <a:chOff x="5640108" y="966369"/>
            <a:chExt cx="476097" cy="391567"/>
          </a:xfrm>
        </p:grpSpPr>
        <p:sp>
          <p:nvSpPr>
            <p:cNvPr id="81" name="椭圆 80"/>
            <p:cNvSpPr/>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华文楷体" panose="02010600040101010101" pitchFamily="2" charset="-122"/>
                <a:ea typeface="华文楷体" panose="02010600040101010101" pitchFamily="2" charset="-122"/>
                <a:cs typeface="+mn-ea"/>
                <a:sym typeface="+mn-lt"/>
              </a:endParaRPr>
            </a:p>
          </p:txBody>
        </p:sp>
        <p:sp>
          <p:nvSpPr>
            <p:cNvPr id="82" name="文本框 17"/>
            <p:cNvSpPr txBox="1"/>
            <p:nvPr/>
          </p:nvSpPr>
          <p:spPr>
            <a:xfrm>
              <a:off x="5640108" y="975817"/>
              <a:ext cx="476097" cy="367452"/>
            </a:xfrm>
            <a:prstGeom prst="rect">
              <a:avLst/>
            </a:prstGeom>
            <a:noFill/>
          </p:spPr>
          <p:txBody>
            <a:bodyPr wrap="square" rtlCol="0">
              <a:spAutoFit/>
            </a:bodyPr>
            <a:lstStyle/>
            <a:p>
              <a:pPr algn="ctr">
                <a:defRPr/>
              </a:pPr>
              <a:r>
                <a:rPr lang="en-US" altLang="zh-CN" sz="1800" dirty="0">
                  <a:solidFill>
                    <a:schemeClr val="bg1"/>
                  </a:solidFill>
                  <a:latin typeface="华文楷体" panose="02010600040101010101" pitchFamily="2" charset="-122"/>
                  <a:ea typeface="华文楷体" panose="02010600040101010101" pitchFamily="2" charset="-122"/>
                  <a:cs typeface="+mn-ea"/>
                  <a:sym typeface="+mn-lt"/>
                </a:rPr>
                <a:t>03</a:t>
              </a:r>
            </a:p>
          </p:txBody>
        </p:sp>
      </p:grpSp>
      <p:sp>
        <p:nvSpPr>
          <p:cNvPr id="4" name="燕尾形 3"/>
          <p:cNvSpPr/>
          <p:nvPr/>
        </p:nvSpPr>
        <p:spPr>
          <a:xfrm>
            <a:off x="4284324" y="2183489"/>
            <a:ext cx="256853" cy="448435"/>
          </a:xfrm>
          <a:prstGeom prst="chevron">
            <a:avLst/>
          </a:prstGeom>
          <a:solidFill>
            <a:srgbClr val="1B43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楷体" panose="02010600040101010101" pitchFamily="2" charset="-122"/>
              <a:ea typeface="华文楷体" panose="02010600040101010101" pitchFamily="2" charset="-122"/>
            </a:endParaRPr>
          </a:p>
        </p:txBody>
      </p:sp>
      <p:grpSp>
        <p:nvGrpSpPr>
          <p:cNvPr id="13" name="组合 12">
            <a:extLst>
              <a:ext uri="{FF2B5EF4-FFF2-40B4-BE49-F238E27FC236}">
                <a16:creationId xmlns:a16="http://schemas.microsoft.com/office/drawing/2014/main" id="{FDBDCAC6-EF52-4F57-86AD-820534DA76B6}"/>
              </a:ext>
            </a:extLst>
          </p:cNvPr>
          <p:cNvGrpSpPr/>
          <p:nvPr/>
        </p:nvGrpSpPr>
        <p:grpSpPr>
          <a:xfrm>
            <a:off x="5135755" y="1868633"/>
            <a:ext cx="478533" cy="393570"/>
            <a:chOff x="5640108" y="966369"/>
            <a:chExt cx="476097" cy="391567"/>
          </a:xfrm>
        </p:grpSpPr>
        <p:sp>
          <p:nvSpPr>
            <p:cNvPr id="14" name="椭圆 13">
              <a:extLst>
                <a:ext uri="{FF2B5EF4-FFF2-40B4-BE49-F238E27FC236}">
                  <a16:creationId xmlns:a16="http://schemas.microsoft.com/office/drawing/2014/main" id="{F1C90CDD-BC10-4520-9826-8EF4F14F8DA1}"/>
                </a:ext>
              </a:extLst>
            </p:cNvPr>
            <p:cNvSpPr/>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华文楷体" panose="02010600040101010101" pitchFamily="2" charset="-122"/>
                <a:ea typeface="华文楷体" panose="02010600040101010101" pitchFamily="2" charset="-122"/>
                <a:cs typeface="+mn-ea"/>
                <a:sym typeface="+mn-lt"/>
              </a:endParaRPr>
            </a:p>
          </p:txBody>
        </p:sp>
        <p:sp>
          <p:nvSpPr>
            <p:cNvPr id="15" name="文本框 17">
              <a:extLst>
                <a:ext uri="{FF2B5EF4-FFF2-40B4-BE49-F238E27FC236}">
                  <a16:creationId xmlns:a16="http://schemas.microsoft.com/office/drawing/2014/main" id="{CA0D2B45-4C99-4F15-971A-D83C07367E66}"/>
                </a:ext>
              </a:extLst>
            </p:cNvPr>
            <p:cNvSpPr txBox="1"/>
            <p:nvPr/>
          </p:nvSpPr>
          <p:spPr>
            <a:xfrm>
              <a:off x="5640108" y="975817"/>
              <a:ext cx="476097" cy="367452"/>
            </a:xfrm>
            <a:prstGeom prst="rect">
              <a:avLst/>
            </a:prstGeom>
            <a:noFill/>
          </p:spPr>
          <p:txBody>
            <a:bodyPr wrap="square" rtlCol="0">
              <a:spAutoFit/>
            </a:bodyPr>
            <a:lstStyle/>
            <a:p>
              <a:pPr algn="ctr">
                <a:defRPr/>
              </a:pPr>
              <a:r>
                <a:rPr lang="en-US" altLang="zh-CN" sz="1800" dirty="0">
                  <a:solidFill>
                    <a:schemeClr val="bg1"/>
                  </a:solidFill>
                  <a:latin typeface="华文楷体" panose="02010600040101010101" pitchFamily="2" charset="-122"/>
                  <a:ea typeface="华文楷体" panose="02010600040101010101" pitchFamily="2" charset="-122"/>
                  <a:cs typeface="+mn-ea"/>
                  <a:sym typeface="+mn-lt"/>
                </a:rPr>
                <a:t>02</a:t>
              </a:r>
            </a:p>
          </p:txBody>
        </p:sp>
      </p:grpSp>
      <p:sp>
        <p:nvSpPr>
          <p:cNvPr id="16" name="文本框 15">
            <a:extLst>
              <a:ext uri="{FF2B5EF4-FFF2-40B4-BE49-F238E27FC236}">
                <a16:creationId xmlns:a16="http://schemas.microsoft.com/office/drawing/2014/main" id="{6F7684EB-5D6B-48AC-99CC-797B975E0434}"/>
              </a:ext>
            </a:extLst>
          </p:cNvPr>
          <p:cNvSpPr txBox="1"/>
          <p:nvPr/>
        </p:nvSpPr>
        <p:spPr>
          <a:xfrm>
            <a:off x="5614288" y="1868633"/>
            <a:ext cx="2214693" cy="390555"/>
          </a:xfrm>
          <a:prstGeom prst="roundRect">
            <a:avLst/>
          </a:prstGeom>
          <a:solidFill>
            <a:srgbClr val="1B4367"/>
          </a:solidFill>
        </p:spPr>
        <p:txBody>
          <a:bodyPr wrap="square" rtlCol="0">
            <a:spAutoFit/>
          </a:bodyPr>
          <a:lstStyle/>
          <a:p>
            <a:pPr algn="ctr"/>
            <a:r>
              <a:rPr lang="en-US" altLang="zh-CN" sz="1700" dirty="0">
                <a:solidFill>
                  <a:schemeClr val="bg1"/>
                </a:solidFill>
                <a:latin typeface="华文楷体" panose="02010600040101010101" pitchFamily="2" charset="-122"/>
                <a:ea typeface="华文楷体" panose="02010600040101010101" pitchFamily="2" charset="-122"/>
                <a:cs typeface="+mn-ea"/>
                <a:sym typeface="+mn-lt"/>
              </a:rPr>
              <a:t>WAV </a:t>
            </a:r>
            <a:r>
              <a:rPr lang="zh-CN" altLang="en-US" sz="1700" dirty="0">
                <a:solidFill>
                  <a:schemeClr val="bg1"/>
                </a:solidFill>
                <a:latin typeface="华文楷体" panose="02010600040101010101" pitchFamily="2" charset="-122"/>
                <a:ea typeface="华文楷体" panose="02010600040101010101" pitchFamily="2" charset="-122"/>
                <a:cs typeface="+mn-ea"/>
                <a:sym typeface="+mn-lt"/>
              </a:rPr>
              <a:t>文件</a:t>
            </a:r>
          </a:p>
        </p:txBody>
      </p:sp>
      <p:sp>
        <p:nvSpPr>
          <p:cNvPr id="17" name="文本框 10">
            <a:extLst>
              <a:ext uri="{FF2B5EF4-FFF2-40B4-BE49-F238E27FC236}">
                <a16:creationId xmlns:a16="http://schemas.microsoft.com/office/drawing/2014/main" id="{D2CB0D33-040C-43C8-A3D9-64DA2A970F12}"/>
              </a:ext>
            </a:extLst>
          </p:cNvPr>
          <p:cNvSpPr txBox="1"/>
          <p:nvPr/>
        </p:nvSpPr>
        <p:spPr>
          <a:xfrm>
            <a:off x="5614287" y="3521241"/>
            <a:ext cx="2214693" cy="390555"/>
          </a:xfrm>
          <a:prstGeom prst="roundRect">
            <a:avLst/>
          </a:prstGeom>
          <a:solidFill>
            <a:srgbClr val="1B4367"/>
          </a:solidFill>
        </p:spPr>
        <p:txBody>
          <a:bodyPr wrap="square" rtlCol="0">
            <a:spAutoFit/>
          </a:bodyPr>
          <a:lstStyle/>
          <a:p>
            <a:pPr algn="ctr"/>
            <a:r>
              <a:rPr lang="zh-CN" altLang="en-US" sz="1700" dirty="0">
                <a:solidFill>
                  <a:schemeClr val="bg1"/>
                </a:solidFill>
                <a:latin typeface="华文楷体" panose="02010600040101010101" pitchFamily="2" charset="-122"/>
                <a:ea typeface="华文楷体" panose="02010600040101010101" pitchFamily="2" charset="-122"/>
                <a:cs typeface="+mn-ea"/>
                <a:sym typeface="+mn-lt"/>
              </a:rPr>
              <a:t>总结与思考</a:t>
            </a:r>
          </a:p>
        </p:txBody>
      </p:sp>
      <p:grpSp>
        <p:nvGrpSpPr>
          <p:cNvPr id="18" name="组合 17">
            <a:extLst>
              <a:ext uri="{FF2B5EF4-FFF2-40B4-BE49-F238E27FC236}">
                <a16:creationId xmlns:a16="http://schemas.microsoft.com/office/drawing/2014/main" id="{820C9B3C-71A1-4182-A95B-16F251E71A81}"/>
              </a:ext>
            </a:extLst>
          </p:cNvPr>
          <p:cNvGrpSpPr/>
          <p:nvPr/>
        </p:nvGrpSpPr>
        <p:grpSpPr>
          <a:xfrm>
            <a:off x="5166499" y="3513581"/>
            <a:ext cx="478533" cy="393570"/>
            <a:chOff x="5640108" y="966369"/>
            <a:chExt cx="476097" cy="391567"/>
          </a:xfrm>
        </p:grpSpPr>
        <p:sp>
          <p:nvSpPr>
            <p:cNvPr id="19" name="椭圆 18">
              <a:extLst>
                <a:ext uri="{FF2B5EF4-FFF2-40B4-BE49-F238E27FC236}">
                  <a16:creationId xmlns:a16="http://schemas.microsoft.com/office/drawing/2014/main" id="{8DCEAFC1-DDD6-49D0-A98E-C717EFCFD9C2}"/>
                </a:ext>
              </a:extLst>
            </p:cNvPr>
            <p:cNvSpPr/>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华文楷体" panose="02010600040101010101" pitchFamily="2" charset="-122"/>
                <a:ea typeface="华文楷体" panose="02010600040101010101" pitchFamily="2" charset="-122"/>
                <a:cs typeface="+mn-ea"/>
                <a:sym typeface="+mn-lt"/>
              </a:endParaRPr>
            </a:p>
          </p:txBody>
        </p:sp>
        <p:sp>
          <p:nvSpPr>
            <p:cNvPr id="20" name="文本框 17">
              <a:extLst>
                <a:ext uri="{FF2B5EF4-FFF2-40B4-BE49-F238E27FC236}">
                  <a16:creationId xmlns:a16="http://schemas.microsoft.com/office/drawing/2014/main" id="{7B24A817-E005-4661-843A-049B744D7E27}"/>
                </a:ext>
              </a:extLst>
            </p:cNvPr>
            <p:cNvSpPr txBox="1"/>
            <p:nvPr/>
          </p:nvSpPr>
          <p:spPr>
            <a:xfrm>
              <a:off x="5640108" y="975817"/>
              <a:ext cx="476097" cy="367452"/>
            </a:xfrm>
            <a:prstGeom prst="rect">
              <a:avLst/>
            </a:prstGeom>
            <a:noFill/>
          </p:spPr>
          <p:txBody>
            <a:bodyPr wrap="square" rtlCol="0">
              <a:spAutoFit/>
            </a:bodyPr>
            <a:lstStyle/>
            <a:p>
              <a:pPr algn="ctr">
                <a:defRPr/>
              </a:pPr>
              <a:r>
                <a:rPr lang="en-US" altLang="zh-CN" sz="1800" dirty="0">
                  <a:solidFill>
                    <a:schemeClr val="bg1"/>
                  </a:solidFill>
                  <a:latin typeface="华文楷体" panose="02010600040101010101" pitchFamily="2" charset="-122"/>
                  <a:ea typeface="华文楷体" panose="02010600040101010101" pitchFamily="2" charset="-122"/>
                  <a:cs typeface="+mn-ea"/>
                  <a:sym typeface="+mn-lt"/>
                </a:rPr>
                <a:t>04</a:t>
              </a:r>
            </a:p>
          </p:txBody>
        </p:sp>
      </p:gr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p:tgtEl>
                                          <p:spTgt spid="33"/>
                                        </p:tgtEl>
                                        <p:attrNameLst>
                                          <p:attrName>ppt_x</p:attrName>
                                        </p:attrNameLst>
                                      </p:cBhvr>
                                      <p:tavLst>
                                        <p:tav tm="0">
                                          <p:val>
                                            <p:strVal val="#ppt_x-#ppt_w*1.125000"/>
                                          </p:val>
                                        </p:tav>
                                        <p:tav tm="100000">
                                          <p:val>
                                            <p:strVal val="#ppt_x"/>
                                          </p:val>
                                        </p:tav>
                                      </p:tavLst>
                                    </p:anim>
                                    <p:animEffect transition="in" filter="wipe(right)">
                                      <p:cBhvr>
                                        <p:cTn id="8" dur="500"/>
                                        <p:tgtEl>
                                          <p:spTgt spid="33"/>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right)">
                                      <p:cBhvr>
                                        <p:cTn id="13" dur="500"/>
                                        <p:tgtEl>
                                          <p:spTgt spid="3"/>
                                        </p:tgtEl>
                                      </p:cBhvr>
                                    </p:animEffect>
                                  </p:childTnLst>
                                </p:cTn>
                              </p:par>
                            </p:childTnLst>
                          </p:cTn>
                        </p:par>
                        <p:par>
                          <p:cTn id="14" fill="hold">
                            <p:stCondLst>
                              <p:cond delay="1000"/>
                            </p:stCondLst>
                            <p:childTnLst>
                              <p:par>
                                <p:cTn id="15" presetID="12" presetClass="entr" presetSubtype="8"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p:tgtEl>
                                          <p:spTgt spid="4"/>
                                        </p:tgtEl>
                                        <p:attrNameLst>
                                          <p:attrName>ppt_x</p:attrName>
                                        </p:attrNameLst>
                                      </p:cBhvr>
                                      <p:tavLst>
                                        <p:tav tm="0">
                                          <p:val>
                                            <p:strVal val="#ppt_x-#ppt_w*1.125000"/>
                                          </p:val>
                                        </p:tav>
                                        <p:tav tm="100000">
                                          <p:val>
                                            <p:strVal val="#ppt_x"/>
                                          </p:val>
                                        </p:tav>
                                      </p:tavLst>
                                    </p:anim>
                                    <p:animEffect transition="in" filter="wipe(right)">
                                      <p:cBhvr>
                                        <p:cTn id="18" dur="500"/>
                                        <p:tgtEl>
                                          <p:spTgt spid="4"/>
                                        </p:tgtEl>
                                      </p:cBhvr>
                                    </p:animEffect>
                                  </p:childTnLst>
                                </p:cTn>
                              </p:par>
                            </p:childTnLst>
                          </p:cTn>
                        </p:par>
                        <p:par>
                          <p:cTn id="19" fill="hold">
                            <p:stCondLst>
                              <p:cond delay="1500"/>
                            </p:stCondLst>
                            <p:childTnLst>
                              <p:par>
                                <p:cTn id="20" presetID="53" presetClass="entr" presetSubtype="528"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500" fill="hold"/>
                                        <p:tgtEl>
                                          <p:spTgt spid="2"/>
                                        </p:tgtEl>
                                        <p:attrNameLst>
                                          <p:attrName>ppt_w</p:attrName>
                                        </p:attrNameLst>
                                      </p:cBhvr>
                                      <p:tavLst>
                                        <p:tav tm="0">
                                          <p:val>
                                            <p:fltVal val="0"/>
                                          </p:val>
                                        </p:tav>
                                        <p:tav tm="100000">
                                          <p:val>
                                            <p:strVal val="#ppt_w"/>
                                          </p:val>
                                        </p:tav>
                                      </p:tavLst>
                                    </p:anim>
                                    <p:anim calcmode="lin" valueType="num">
                                      <p:cBhvr>
                                        <p:cTn id="23" dur="500" fill="hold"/>
                                        <p:tgtEl>
                                          <p:spTgt spid="2"/>
                                        </p:tgtEl>
                                        <p:attrNameLst>
                                          <p:attrName>ppt_h</p:attrName>
                                        </p:attrNameLst>
                                      </p:cBhvr>
                                      <p:tavLst>
                                        <p:tav tm="0">
                                          <p:val>
                                            <p:fltVal val="0"/>
                                          </p:val>
                                        </p:tav>
                                        <p:tav tm="100000">
                                          <p:val>
                                            <p:strVal val="#ppt_h"/>
                                          </p:val>
                                        </p:tav>
                                      </p:tavLst>
                                    </p:anim>
                                    <p:animEffect transition="in" filter="fade">
                                      <p:cBhvr>
                                        <p:cTn id="24" dur="500"/>
                                        <p:tgtEl>
                                          <p:spTgt spid="2"/>
                                        </p:tgtEl>
                                      </p:cBhvr>
                                    </p:animEffect>
                                    <p:anim calcmode="lin" valueType="num">
                                      <p:cBhvr>
                                        <p:cTn id="25" dur="500" fill="hold"/>
                                        <p:tgtEl>
                                          <p:spTgt spid="2"/>
                                        </p:tgtEl>
                                        <p:attrNameLst>
                                          <p:attrName>ppt_x</p:attrName>
                                        </p:attrNameLst>
                                      </p:cBhvr>
                                      <p:tavLst>
                                        <p:tav tm="0">
                                          <p:val>
                                            <p:fltVal val="0.5"/>
                                          </p:val>
                                        </p:tav>
                                        <p:tav tm="100000">
                                          <p:val>
                                            <p:strVal val="#ppt_x"/>
                                          </p:val>
                                        </p:tav>
                                      </p:tavLst>
                                    </p:anim>
                                    <p:anim calcmode="lin" valueType="num">
                                      <p:cBhvr>
                                        <p:cTn id="26" dur="500" fill="hold"/>
                                        <p:tgtEl>
                                          <p:spTgt spid="2"/>
                                        </p:tgtEl>
                                        <p:attrNameLst>
                                          <p:attrName>ppt_y</p:attrName>
                                        </p:attrNameLst>
                                      </p:cBhvr>
                                      <p:tavLst>
                                        <p:tav tm="0">
                                          <p:val>
                                            <p:fltVal val="0.5"/>
                                          </p:val>
                                        </p:tav>
                                        <p:tav tm="100000">
                                          <p:val>
                                            <p:strVal val="#ppt_y"/>
                                          </p:val>
                                        </p:tav>
                                      </p:tavLst>
                                    </p:anim>
                                  </p:childTnLst>
                                </p:cTn>
                              </p:par>
                            </p:childTnLst>
                          </p:cTn>
                        </p:par>
                        <p:par>
                          <p:cTn id="27" fill="hold">
                            <p:stCondLst>
                              <p:cond delay="2000"/>
                            </p:stCondLst>
                            <p:childTnLst>
                              <p:par>
                                <p:cTn id="28" presetID="2" presetClass="entr" presetSubtype="2"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500" fill="hold"/>
                                        <p:tgtEl>
                                          <p:spTgt spid="11"/>
                                        </p:tgtEl>
                                        <p:attrNameLst>
                                          <p:attrName>ppt_x</p:attrName>
                                        </p:attrNameLst>
                                      </p:cBhvr>
                                      <p:tavLst>
                                        <p:tav tm="0">
                                          <p:val>
                                            <p:strVal val="1+#ppt_w/2"/>
                                          </p:val>
                                        </p:tav>
                                        <p:tav tm="100000">
                                          <p:val>
                                            <p:strVal val="#ppt_x"/>
                                          </p:val>
                                        </p:tav>
                                      </p:tavLst>
                                    </p:anim>
                                    <p:anim calcmode="lin" valueType="num">
                                      <p:cBhvr additive="base">
                                        <p:cTn id="31" dur="500" fill="hold"/>
                                        <p:tgtEl>
                                          <p:spTgt spid="11"/>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53" presetClass="entr" presetSubtype="528" fill="hold" nodeType="afterEffect">
                                  <p:stCondLst>
                                    <p:cond delay="0"/>
                                  </p:stCondLst>
                                  <p:childTnLst>
                                    <p:set>
                                      <p:cBhvr>
                                        <p:cTn id="34" dur="1" fill="hold">
                                          <p:stCondLst>
                                            <p:cond delay="0"/>
                                          </p:stCondLst>
                                        </p:cTn>
                                        <p:tgtEl>
                                          <p:spTgt spid="80"/>
                                        </p:tgtEl>
                                        <p:attrNameLst>
                                          <p:attrName>style.visibility</p:attrName>
                                        </p:attrNameLst>
                                      </p:cBhvr>
                                      <p:to>
                                        <p:strVal val="visible"/>
                                      </p:to>
                                    </p:set>
                                    <p:anim calcmode="lin" valueType="num">
                                      <p:cBhvr>
                                        <p:cTn id="35" dur="500" fill="hold"/>
                                        <p:tgtEl>
                                          <p:spTgt spid="80"/>
                                        </p:tgtEl>
                                        <p:attrNameLst>
                                          <p:attrName>ppt_w</p:attrName>
                                        </p:attrNameLst>
                                      </p:cBhvr>
                                      <p:tavLst>
                                        <p:tav tm="0">
                                          <p:val>
                                            <p:fltVal val="0"/>
                                          </p:val>
                                        </p:tav>
                                        <p:tav tm="100000">
                                          <p:val>
                                            <p:strVal val="#ppt_w"/>
                                          </p:val>
                                        </p:tav>
                                      </p:tavLst>
                                    </p:anim>
                                    <p:anim calcmode="lin" valueType="num">
                                      <p:cBhvr>
                                        <p:cTn id="36" dur="500" fill="hold"/>
                                        <p:tgtEl>
                                          <p:spTgt spid="80"/>
                                        </p:tgtEl>
                                        <p:attrNameLst>
                                          <p:attrName>ppt_h</p:attrName>
                                        </p:attrNameLst>
                                      </p:cBhvr>
                                      <p:tavLst>
                                        <p:tav tm="0">
                                          <p:val>
                                            <p:fltVal val="0"/>
                                          </p:val>
                                        </p:tav>
                                        <p:tav tm="100000">
                                          <p:val>
                                            <p:strVal val="#ppt_h"/>
                                          </p:val>
                                        </p:tav>
                                      </p:tavLst>
                                    </p:anim>
                                    <p:animEffect transition="in" filter="fade">
                                      <p:cBhvr>
                                        <p:cTn id="37" dur="500"/>
                                        <p:tgtEl>
                                          <p:spTgt spid="80"/>
                                        </p:tgtEl>
                                      </p:cBhvr>
                                    </p:animEffect>
                                    <p:anim calcmode="lin" valueType="num">
                                      <p:cBhvr>
                                        <p:cTn id="38" dur="500" fill="hold"/>
                                        <p:tgtEl>
                                          <p:spTgt spid="80"/>
                                        </p:tgtEl>
                                        <p:attrNameLst>
                                          <p:attrName>ppt_x</p:attrName>
                                        </p:attrNameLst>
                                      </p:cBhvr>
                                      <p:tavLst>
                                        <p:tav tm="0">
                                          <p:val>
                                            <p:fltVal val="0.5"/>
                                          </p:val>
                                        </p:tav>
                                        <p:tav tm="100000">
                                          <p:val>
                                            <p:strVal val="#ppt_x"/>
                                          </p:val>
                                        </p:tav>
                                      </p:tavLst>
                                    </p:anim>
                                    <p:anim calcmode="lin" valueType="num">
                                      <p:cBhvr>
                                        <p:cTn id="39" dur="500" fill="hold"/>
                                        <p:tgtEl>
                                          <p:spTgt spid="80"/>
                                        </p:tgtEl>
                                        <p:attrNameLst>
                                          <p:attrName>ppt_y</p:attrName>
                                        </p:attrNameLst>
                                      </p:cBhvr>
                                      <p:tavLst>
                                        <p:tav tm="0">
                                          <p:val>
                                            <p:fltVal val="0.5"/>
                                          </p:val>
                                        </p:tav>
                                        <p:tav tm="100000">
                                          <p:val>
                                            <p:strVal val="#ppt_y"/>
                                          </p:val>
                                        </p:tav>
                                      </p:tavLst>
                                    </p:anim>
                                  </p:childTnLst>
                                </p:cTn>
                              </p:par>
                            </p:childTnLst>
                          </p:cTn>
                        </p:par>
                        <p:par>
                          <p:cTn id="40" fill="hold">
                            <p:stCondLst>
                              <p:cond delay="3000"/>
                            </p:stCondLst>
                            <p:childTnLst>
                              <p:par>
                                <p:cTn id="41" presetID="2" presetClass="entr" presetSubtype="2" fill="hold" grpId="0" nodeType="afterEffect">
                                  <p:stCondLst>
                                    <p:cond delay="0"/>
                                  </p:stCondLst>
                                  <p:childTnLst>
                                    <p:set>
                                      <p:cBhvr>
                                        <p:cTn id="42" dur="1" fill="hold">
                                          <p:stCondLst>
                                            <p:cond delay="0"/>
                                          </p:stCondLst>
                                        </p:cTn>
                                        <p:tgtEl>
                                          <p:spTgt spid="79"/>
                                        </p:tgtEl>
                                        <p:attrNameLst>
                                          <p:attrName>style.visibility</p:attrName>
                                        </p:attrNameLst>
                                      </p:cBhvr>
                                      <p:to>
                                        <p:strVal val="visible"/>
                                      </p:to>
                                    </p:set>
                                    <p:anim calcmode="lin" valueType="num">
                                      <p:cBhvr additive="base">
                                        <p:cTn id="43" dur="500" fill="hold"/>
                                        <p:tgtEl>
                                          <p:spTgt spid="79"/>
                                        </p:tgtEl>
                                        <p:attrNameLst>
                                          <p:attrName>ppt_x</p:attrName>
                                        </p:attrNameLst>
                                      </p:cBhvr>
                                      <p:tavLst>
                                        <p:tav tm="0">
                                          <p:val>
                                            <p:strVal val="1+#ppt_w/2"/>
                                          </p:val>
                                        </p:tav>
                                        <p:tav tm="100000">
                                          <p:val>
                                            <p:strVal val="#ppt_x"/>
                                          </p:val>
                                        </p:tav>
                                      </p:tavLst>
                                    </p:anim>
                                    <p:anim calcmode="lin" valueType="num">
                                      <p:cBhvr additive="base">
                                        <p:cTn id="44" dur="500" fill="hold"/>
                                        <p:tgtEl>
                                          <p:spTgt spid="79"/>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53" presetClass="entr" presetSubtype="528" fill="hold" nodeType="afterEffect">
                                  <p:stCondLst>
                                    <p:cond delay="0"/>
                                  </p:stCondLst>
                                  <p:childTnLst>
                                    <p:set>
                                      <p:cBhvr>
                                        <p:cTn id="47" dur="1" fill="hold">
                                          <p:stCondLst>
                                            <p:cond delay="0"/>
                                          </p:stCondLst>
                                        </p:cTn>
                                        <p:tgtEl>
                                          <p:spTgt spid="13"/>
                                        </p:tgtEl>
                                        <p:attrNameLst>
                                          <p:attrName>style.visibility</p:attrName>
                                        </p:attrNameLst>
                                      </p:cBhvr>
                                      <p:to>
                                        <p:strVal val="visible"/>
                                      </p:to>
                                    </p:set>
                                    <p:anim calcmode="lin" valueType="num">
                                      <p:cBhvr>
                                        <p:cTn id="48" dur="500" fill="hold"/>
                                        <p:tgtEl>
                                          <p:spTgt spid="13"/>
                                        </p:tgtEl>
                                        <p:attrNameLst>
                                          <p:attrName>ppt_w</p:attrName>
                                        </p:attrNameLst>
                                      </p:cBhvr>
                                      <p:tavLst>
                                        <p:tav tm="0">
                                          <p:val>
                                            <p:fltVal val="0"/>
                                          </p:val>
                                        </p:tav>
                                        <p:tav tm="100000">
                                          <p:val>
                                            <p:strVal val="#ppt_w"/>
                                          </p:val>
                                        </p:tav>
                                      </p:tavLst>
                                    </p:anim>
                                    <p:anim calcmode="lin" valueType="num">
                                      <p:cBhvr>
                                        <p:cTn id="49" dur="500" fill="hold"/>
                                        <p:tgtEl>
                                          <p:spTgt spid="13"/>
                                        </p:tgtEl>
                                        <p:attrNameLst>
                                          <p:attrName>ppt_h</p:attrName>
                                        </p:attrNameLst>
                                      </p:cBhvr>
                                      <p:tavLst>
                                        <p:tav tm="0">
                                          <p:val>
                                            <p:fltVal val="0"/>
                                          </p:val>
                                        </p:tav>
                                        <p:tav tm="100000">
                                          <p:val>
                                            <p:strVal val="#ppt_h"/>
                                          </p:val>
                                        </p:tav>
                                      </p:tavLst>
                                    </p:anim>
                                    <p:animEffect transition="in" filter="fade">
                                      <p:cBhvr>
                                        <p:cTn id="50" dur="500"/>
                                        <p:tgtEl>
                                          <p:spTgt spid="13"/>
                                        </p:tgtEl>
                                      </p:cBhvr>
                                    </p:animEffect>
                                    <p:anim calcmode="lin" valueType="num">
                                      <p:cBhvr>
                                        <p:cTn id="51" dur="500" fill="hold"/>
                                        <p:tgtEl>
                                          <p:spTgt spid="13"/>
                                        </p:tgtEl>
                                        <p:attrNameLst>
                                          <p:attrName>ppt_x</p:attrName>
                                        </p:attrNameLst>
                                      </p:cBhvr>
                                      <p:tavLst>
                                        <p:tav tm="0">
                                          <p:val>
                                            <p:fltVal val="0.5"/>
                                          </p:val>
                                        </p:tav>
                                        <p:tav tm="100000">
                                          <p:val>
                                            <p:strVal val="#ppt_x"/>
                                          </p:val>
                                        </p:tav>
                                      </p:tavLst>
                                    </p:anim>
                                    <p:anim calcmode="lin" valueType="num">
                                      <p:cBhvr>
                                        <p:cTn id="52" dur="500" fill="hold"/>
                                        <p:tgtEl>
                                          <p:spTgt spid="13"/>
                                        </p:tgtEl>
                                        <p:attrNameLst>
                                          <p:attrName>ppt_y</p:attrName>
                                        </p:attrNameLst>
                                      </p:cBhvr>
                                      <p:tavLst>
                                        <p:tav tm="0">
                                          <p:val>
                                            <p:fltVal val="0.5"/>
                                          </p:val>
                                        </p:tav>
                                        <p:tav tm="100000">
                                          <p:val>
                                            <p:strVal val="#ppt_y"/>
                                          </p:val>
                                        </p:tav>
                                      </p:tavLst>
                                    </p:anim>
                                  </p:childTnLst>
                                </p:cTn>
                              </p:par>
                            </p:childTnLst>
                          </p:cTn>
                        </p:par>
                        <p:par>
                          <p:cTn id="53" fill="hold">
                            <p:stCondLst>
                              <p:cond delay="4000"/>
                            </p:stCondLst>
                            <p:childTnLst>
                              <p:par>
                                <p:cTn id="54" presetID="2" presetClass="entr" presetSubtype="2" fill="hold" grpId="0" nodeType="afterEffect">
                                  <p:stCondLst>
                                    <p:cond delay="0"/>
                                  </p:stCondLst>
                                  <p:childTnLst>
                                    <p:set>
                                      <p:cBhvr>
                                        <p:cTn id="55" dur="1" fill="hold">
                                          <p:stCondLst>
                                            <p:cond delay="0"/>
                                          </p:stCondLst>
                                        </p:cTn>
                                        <p:tgtEl>
                                          <p:spTgt spid="16"/>
                                        </p:tgtEl>
                                        <p:attrNameLst>
                                          <p:attrName>style.visibility</p:attrName>
                                        </p:attrNameLst>
                                      </p:cBhvr>
                                      <p:to>
                                        <p:strVal val="visible"/>
                                      </p:to>
                                    </p:set>
                                    <p:anim calcmode="lin" valueType="num">
                                      <p:cBhvr additive="base">
                                        <p:cTn id="56" dur="500" fill="hold"/>
                                        <p:tgtEl>
                                          <p:spTgt spid="16"/>
                                        </p:tgtEl>
                                        <p:attrNameLst>
                                          <p:attrName>ppt_x</p:attrName>
                                        </p:attrNameLst>
                                      </p:cBhvr>
                                      <p:tavLst>
                                        <p:tav tm="0">
                                          <p:val>
                                            <p:strVal val="1+#ppt_w/2"/>
                                          </p:val>
                                        </p:tav>
                                        <p:tav tm="100000">
                                          <p:val>
                                            <p:strVal val="#ppt_x"/>
                                          </p:val>
                                        </p:tav>
                                      </p:tavLst>
                                    </p:anim>
                                    <p:anim calcmode="lin" valueType="num">
                                      <p:cBhvr additive="base">
                                        <p:cTn id="57" dur="500" fill="hold"/>
                                        <p:tgtEl>
                                          <p:spTgt spid="16"/>
                                        </p:tgtEl>
                                        <p:attrNameLst>
                                          <p:attrName>ppt_y</p:attrName>
                                        </p:attrNameLst>
                                      </p:cBhvr>
                                      <p:tavLst>
                                        <p:tav tm="0">
                                          <p:val>
                                            <p:strVal val="#ppt_y"/>
                                          </p:val>
                                        </p:tav>
                                        <p:tav tm="100000">
                                          <p:val>
                                            <p:strVal val="#ppt_y"/>
                                          </p:val>
                                        </p:tav>
                                      </p:tavLst>
                                    </p:anim>
                                  </p:childTnLst>
                                </p:cTn>
                              </p:par>
                            </p:childTnLst>
                          </p:cTn>
                        </p:par>
                        <p:par>
                          <p:cTn id="58" fill="hold">
                            <p:stCondLst>
                              <p:cond delay="4500"/>
                            </p:stCondLst>
                            <p:childTnLst>
                              <p:par>
                                <p:cTn id="59" presetID="2" presetClass="entr" presetSubtype="2" fill="hold" grpId="0" nodeType="afterEffect">
                                  <p:stCondLst>
                                    <p:cond delay="0"/>
                                  </p:stCondLst>
                                  <p:childTnLst>
                                    <p:set>
                                      <p:cBhvr>
                                        <p:cTn id="60" dur="1" fill="hold">
                                          <p:stCondLst>
                                            <p:cond delay="0"/>
                                          </p:stCondLst>
                                        </p:cTn>
                                        <p:tgtEl>
                                          <p:spTgt spid="17"/>
                                        </p:tgtEl>
                                        <p:attrNameLst>
                                          <p:attrName>style.visibility</p:attrName>
                                        </p:attrNameLst>
                                      </p:cBhvr>
                                      <p:to>
                                        <p:strVal val="visible"/>
                                      </p:to>
                                    </p:set>
                                    <p:anim calcmode="lin" valueType="num">
                                      <p:cBhvr additive="base">
                                        <p:cTn id="61" dur="500" fill="hold"/>
                                        <p:tgtEl>
                                          <p:spTgt spid="17"/>
                                        </p:tgtEl>
                                        <p:attrNameLst>
                                          <p:attrName>ppt_x</p:attrName>
                                        </p:attrNameLst>
                                      </p:cBhvr>
                                      <p:tavLst>
                                        <p:tav tm="0">
                                          <p:val>
                                            <p:strVal val="1+#ppt_w/2"/>
                                          </p:val>
                                        </p:tav>
                                        <p:tav tm="100000">
                                          <p:val>
                                            <p:strVal val="#ppt_x"/>
                                          </p:val>
                                        </p:tav>
                                      </p:tavLst>
                                    </p:anim>
                                    <p:anim calcmode="lin" valueType="num">
                                      <p:cBhvr additive="base">
                                        <p:cTn id="62" dur="500" fill="hold"/>
                                        <p:tgtEl>
                                          <p:spTgt spid="17"/>
                                        </p:tgtEl>
                                        <p:attrNameLst>
                                          <p:attrName>ppt_y</p:attrName>
                                        </p:attrNameLst>
                                      </p:cBhvr>
                                      <p:tavLst>
                                        <p:tav tm="0">
                                          <p:val>
                                            <p:strVal val="#ppt_y"/>
                                          </p:val>
                                        </p:tav>
                                        <p:tav tm="100000">
                                          <p:val>
                                            <p:strVal val="#ppt_y"/>
                                          </p:val>
                                        </p:tav>
                                      </p:tavLst>
                                    </p:anim>
                                  </p:childTnLst>
                                </p:cTn>
                              </p:par>
                            </p:childTnLst>
                          </p:cTn>
                        </p:par>
                        <p:par>
                          <p:cTn id="63" fill="hold">
                            <p:stCondLst>
                              <p:cond delay="5000"/>
                            </p:stCondLst>
                            <p:childTnLst>
                              <p:par>
                                <p:cTn id="64" presetID="53" presetClass="entr" presetSubtype="528" fill="hold" nodeType="afterEffect">
                                  <p:stCondLst>
                                    <p:cond delay="0"/>
                                  </p:stCondLst>
                                  <p:childTnLst>
                                    <p:set>
                                      <p:cBhvr>
                                        <p:cTn id="65" dur="1" fill="hold">
                                          <p:stCondLst>
                                            <p:cond delay="0"/>
                                          </p:stCondLst>
                                        </p:cTn>
                                        <p:tgtEl>
                                          <p:spTgt spid="18"/>
                                        </p:tgtEl>
                                        <p:attrNameLst>
                                          <p:attrName>style.visibility</p:attrName>
                                        </p:attrNameLst>
                                      </p:cBhvr>
                                      <p:to>
                                        <p:strVal val="visible"/>
                                      </p:to>
                                    </p:set>
                                    <p:anim calcmode="lin" valueType="num">
                                      <p:cBhvr>
                                        <p:cTn id="66" dur="500" fill="hold"/>
                                        <p:tgtEl>
                                          <p:spTgt spid="18"/>
                                        </p:tgtEl>
                                        <p:attrNameLst>
                                          <p:attrName>ppt_w</p:attrName>
                                        </p:attrNameLst>
                                      </p:cBhvr>
                                      <p:tavLst>
                                        <p:tav tm="0">
                                          <p:val>
                                            <p:fltVal val="0"/>
                                          </p:val>
                                        </p:tav>
                                        <p:tav tm="100000">
                                          <p:val>
                                            <p:strVal val="#ppt_w"/>
                                          </p:val>
                                        </p:tav>
                                      </p:tavLst>
                                    </p:anim>
                                    <p:anim calcmode="lin" valueType="num">
                                      <p:cBhvr>
                                        <p:cTn id="67" dur="500" fill="hold"/>
                                        <p:tgtEl>
                                          <p:spTgt spid="18"/>
                                        </p:tgtEl>
                                        <p:attrNameLst>
                                          <p:attrName>ppt_h</p:attrName>
                                        </p:attrNameLst>
                                      </p:cBhvr>
                                      <p:tavLst>
                                        <p:tav tm="0">
                                          <p:val>
                                            <p:fltVal val="0"/>
                                          </p:val>
                                        </p:tav>
                                        <p:tav tm="100000">
                                          <p:val>
                                            <p:strVal val="#ppt_h"/>
                                          </p:val>
                                        </p:tav>
                                      </p:tavLst>
                                    </p:anim>
                                    <p:animEffect transition="in" filter="fade">
                                      <p:cBhvr>
                                        <p:cTn id="68" dur="500"/>
                                        <p:tgtEl>
                                          <p:spTgt spid="18"/>
                                        </p:tgtEl>
                                      </p:cBhvr>
                                    </p:animEffect>
                                    <p:anim calcmode="lin" valueType="num">
                                      <p:cBhvr>
                                        <p:cTn id="69" dur="500" fill="hold"/>
                                        <p:tgtEl>
                                          <p:spTgt spid="18"/>
                                        </p:tgtEl>
                                        <p:attrNameLst>
                                          <p:attrName>ppt_x</p:attrName>
                                        </p:attrNameLst>
                                      </p:cBhvr>
                                      <p:tavLst>
                                        <p:tav tm="0">
                                          <p:val>
                                            <p:fltVal val="0.5"/>
                                          </p:val>
                                        </p:tav>
                                        <p:tav tm="100000">
                                          <p:val>
                                            <p:strVal val="#ppt_x"/>
                                          </p:val>
                                        </p:tav>
                                      </p:tavLst>
                                    </p:anim>
                                    <p:anim calcmode="lin" valueType="num">
                                      <p:cBhvr>
                                        <p:cTn id="70" dur="500" fill="hold"/>
                                        <p:tgtEl>
                                          <p:spTgt spid="18"/>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33" grpId="0"/>
      <p:bldP spid="3" grpId="0"/>
      <p:bldP spid="79" grpId="0" bldLvl="0" animBg="1"/>
      <p:bldP spid="4" grpId="0" animBg="1"/>
      <p:bldP spid="16" grpId="0" bldLvl="0" animBg="1"/>
      <p:bldP spid="17"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椭圆 1"/>
          <p:cNvSpPr/>
          <p:nvPr/>
        </p:nvSpPr>
        <p:spPr>
          <a:xfrm>
            <a:off x="3819635" y="1089058"/>
            <a:ext cx="1500028" cy="1500028"/>
          </a:xfrm>
          <a:prstGeom prst="ellipse">
            <a:avLst/>
          </a:prstGeom>
          <a:solidFill>
            <a:srgbClr val="1B43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楷体" panose="02010600040101010101" pitchFamily="2" charset="-122"/>
              <a:ea typeface="华文楷体" panose="02010600040101010101" pitchFamily="2" charset="-122"/>
            </a:endParaRPr>
          </a:p>
        </p:txBody>
      </p:sp>
      <p:sp>
        <p:nvSpPr>
          <p:cNvPr id="12" name="文本框 11"/>
          <p:cNvSpPr txBox="1"/>
          <p:nvPr/>
        </p:nvSpPr>
        <p:spPr>
          <a:xfrm>
            <a:off x="2483768" y="2709756"/>
            <a:ext cx="4171762" cy="591185"/>
          </a:xfrm>
          <a:prstGeom prst="rect">
            <a:avLst/>
          </a:prstGeom>
          <a:noFill/>
        </p:spPr>
        <p:txBody>
          <a:bodyPr wrap="square" lIns="68580" tIns="34290" rIns="68580" bIns="34290" rtlCol="0">
            <a:spAutoFit/>
          </a:bodyPr>
          <a:lstStyle/>
          <a:p>
            <a:pPr algn="ctr"/>
            <a:r>
              <a:rPr lang="en-US" altLang="zh-CN" sz="3400" b="1" dirty="0">
                <a:solidFill>
                  <a:srgbClr val="1B4367"/>
                </a:solidFill>
                <a:latin typeface="华文楷体" panose="02010600040101010101" pitchFamily="2" charset="-122"/>
                <a:ea typeface="华文楷体" panose="02010600040101010101" pitchFamily="2" charset="-122"/>
                <a:cs typeface="+mn-ea"/>
                <a:sym typeface="+mn-lt"/>
              </a:rPr>
              <a:t>JPG </a:t>
            </a:r>
            <a:r>
              <a:rPr lang="zh-CN" altLang="en-US" sz="3400" b="1" dirty="0">
                <a:solidFill>
                  <a:srgbClr val="1B4367"/>
                </a:solidFill>
                <a:latin typeface="华文楷体" panose="02010600040101010101" pitchFamily="2" charset="-122"/>
                <a:ea typeface="华文楷体" panose="02010600040101010101" pitchFamily="2" charset="-122"/>
                <a:cs typeface="+mn-ea"/>
                <a:sym typeface="+mn-lt"/>
              </a:rPr>
              <a:t>文件</a:t>
            </a:r>
          </a:p>
        </p:txBody>
      </p:sp>
      <p:sp>
        <p:nvSpPr>
          <p:cNvPr id="95" name="文本框 11"/>
          <p:cNvSpPr txBox="1"/>
          <p:nvPr/>
        </p:nvSpPr>
        <p:spPr>
          <a:xfrm>
            <a:off x="3713476" y="1575042"/>
            <a:ext cx="1732894" cy="828240"/>
          </a:xfrm>
          <a:prstGeom prst="rect">
            <a:avLst/>
          </a:prstGeom>
          <a:noFill/>
        </p:spPr>
        <p:txBody>
          <a:bodyPr wrap="square" lIns="68580" tIns="34290" rIns="68580" bIns="34290" rtlCol="0">
            <a:spAutoFit/>
          </a:bodyPr>
          <a:lstStyle/>
          <a:p>
            <a:pPr algn="ctr">
              <a:lnSpc>
                <a:spcPts val="3000"/>
              </a:lnSpc>
            </a:pPr>
            <a:r>
              <a:rPr lang="en-US" altLang="zh-CN" sz="5400" dirty="0">
                <a:solidFill>
                  <a:schemeClr val="bg1"/>
                </a:solidFill>
                <a:latin typeface="华文楷体" panose="02010600040101010101" pitchFamily="2" charset="-122"/>
                <a:ea typeface="华文楷体" panose="02010600040101010101" pitchFamily="2" charset="-122"/>
                <a:cs typeface="+mn-ea"/>
                <a:sym typeface="+mn-lt"/>
              </a:rPr>
              <a:t>01</a:t>
            </a:r>
            <a:endParaRPr lang="zh-CN" altLang="en-US" sz="5400" dirty="0">
              <a:solidFill>
                <a:schemeClr val="bg1"/>
              </a:solidFill>
              <a:latin typeface="华文楷体" panose="02010600040101010101" pitchFamily="2" charset="-122"/>
              <a:ea typeface="华文楷体" panose="02010600040101010101" pitchFamily="2" charset="-122"/>
              <a:cs typeface="+mn-ea"/>
              <a:sym typeface="+mn-lt"/>
            </a:endParaRPr>
          </a:p>
          <a:p>
            <a:pPr algn="ctr">
              <a:lnSpc>
                <a:spcPts val="3000"/>
              </a:lnSpc>
            </a:pPr>
            <a:r>
              <a:rPr lang="en-US" altLang="zh-CN" sz="2400" dirty="0">
                <a:solidFill>
                  <a:schemeClr val="bg1"/>
                </a:solidFill>
                <a:latin typeface="华文楷体" panose="02010600040101010101" pitchFamily="2" charset="-122"/>
                <a:ea typeface="华文楷体" panose="02010600040101010101" pitchFamily="2" charset="-122"/>
                <a:cs typeface="+mn-ea"/>
                <a:sym typeface="+mn-lt"/>
              </a:rPr>
              <a:t>PART </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600"/>
                                        <p:tgtEl>
                                          <p:spTgt spid="2"/>
                                        </p:tgtEl>
                                      </p:cBhvr>
                                    </p:animEffect>
                                  </p:childTnLst>
                                </p:cTn>
                              </p:par>
                            </p:childTnLst>
                          </p:cTn>
                        </p:par>
                        <p:par>
                          <p:cTn id="8" fill="hold">
                            <p:stCondLst>
                              <p:cond delay="1000"/>
                            </p:stCondLst>
                            <p:childTnLst>
                              <p:par>
                                <p:cTn id="9" presetID="53" presetClass="entr" presetSubtype="16" fill="hold" grpId="0" nodeType="afterEffect">
                                  <p:stCondLst>
                                    <p:cond delay="0"/>
                                  </p:stCondLst>
                                  <p:childTnLst>
                                    <p:set>
                                      <p:cBhvr>
                                        <p:cTn id="10" dur="1" fill="hold">
                                          <p:stCondLst>
                                            <p:cond delay="0"/>
                                          </p:stCondLst>
                                        </p:cTn>
                                        <p:tgtEl>
                                          <p:spTgt spid="95"/>
                                        </p:tgtEl>
                                        <p:attrNameLst>
                                          <p:attrName>style.visibility</p:attrName>
                                        </p:attrNameLst>
                                      </p:cBhvr>
                                      <p:to>
                                        <p:strVal val="visible"/>
                                      </p:to>
                                    </p:set>
                                    <p:anim calcmode="lin" valueType="num">
                                      <p:cBhvr>
                                        <p:cTn id="11" dur="500" fill="hold"/>
                                        <p:tgtEl>
                                          <p:spTgt spid="95"/>
                                        </p:tgtEl>
                                        <p:attrNameLst>
                                          <p:attrName>ppt_w</p:attrName>
                                        </p:attrNameLst>
                                      </p:cBhvr>
                                      <p:tavLst>
                                        <p:tav tm="0">
                                          <p:val>
                                            <p:fltVal val="0"/>
                                          </p:val>
                                        </p:tav>
                                        <p:tav tm="100000">
                                          <p:val>
                                            <p:strVal val="#ppt_w"/>
                                          </p:val>
                                        </p:tav>
                                      </p:tavLst>
                                    </p:anim>
                                    <p:anim calcmode="lin" valueType="num">
                                      <p:cBhvr>
                                        <p:cTn id="12" dur="500" fill="hold"/>
                                        <p:tgtEl>
                                          <p:spTgt spid="95"/>
                                        </p:tgtEl>
                                        <p:attrNameLst>
                                          <p:attrName>ppt_h</p:attrName>
                                        </p:attrNameLst>
                                      </p:cBhvr>
                                      <p:tavLst>
                                        <p:tav tm="0">
                                          <p:val>
                                            <p:fltVal val="0"/>
                                          </p:val>
                                        </p:tav>
                                        <p:tav tm="100000">
                                          <p:val>
                                            <p:strVal val="#ppt_h"/>
                                          </p:val>
                                        </p:tav>
                                      </p:tavLst>
                                    </p:anim>
                                    <p:animEffect transition="in" filter="fade">
                                      <p:cBhvr>
                                        <p:cTn id="13" dur="500"/>
                                        <p:tgtEl>
                                          <p:spTgt spid="95"/>
                                        </p:tgtEl>
                                      </p:cBhvr>
                                    </p:animEffect>
                                  </p:childTnLst>
                                </p:cTn>
                              </p:par>
                            </p:childTnLst>
                          </p:cTn>
                        </p:par>
                        <p:par>
                          <p:cTn id="14" fill="hold">
                            <p:stCondLst>
                              <p:cond delay="1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12"/>
                                        </p:tgtEl>
                                        <p:attrNameLst>
                                          <p:attrName>ppt_y</p:attrName>
                                        </p:attrNameLst>
                                      </p:cBhvr>
                                      <p:tavLst>
                                        <p:tav tm="0">
                                          <p:val>
                                            <p:strVal val="#ppt_y"/>
                                          </p:val>
                                        </p:tav>
                                        <p:tav tm="100000">
                                          <p:val>
                                            <p:strVal val="#ppt_y"/>
                                          </p:val>
                                        </p:tav>
                                      </p:tavLst>
                                    </p:anim>
                                    <p:anim calcmode="lin" valueType="num">
                                      <p:cBhvr>
                                        <p:cTn id="19"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 grpId="0"/>
      <p:bldP spid="9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文本框 60"/>
          <p:cNvSpPr txBox="1"/>
          <p:nvPr/>
        </p:nvSpPr>
        <p:spPr>
          <a:xfrm>
            <a:off x="724056" y="1029020"/>
            <a:ext cx="3831119" cy="3085460"/>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dirty="0">
                <a:latin typeface="华文楷体" panose="02010600040101010101" pitchFamily="2" charset="-122"/>
                <a:ea typeface="华文楷体" panose="02010600040101010101" pitchFamily="2" charset="-122"/>
              </a:rPr>
              <a:t>JPG</a:t>
            </a:r>
            <a:r>
              <a:rPr lang="zh-CN" altLang="en-US" sz="1400" dirty="0">
                <a:latin typeface="华文楷体" panose="02010600040101010101" pitchFamily="2" charset="-122"/>
                <a:ea typeface="华文楷体" panose="02010600040101010101" pitchFamily="2" charset="-122"/>
              </a:rPr>
              <a:t>是一种广泛使用的</a:t>
            </a:r>
            <a:r>
              <a:rPr lang="zh-CN" altLang="en-US" sz="1400" dirty="0">
                <a:solidFill>
                  <a:srgbClr val="C00000"/>
                </a:solidFill>
                <a:latin typeface="华文楷体" panose="02010600040101010101" pitchFamily="2" charset="-122"/>
                <a:ea typeface="华文楷体" panose="02010600040101010101" pitchFamily="2" charset="-122"/>
              </a:rPr>
              <a:t>图像文件格式</a:t>
            </a:r>
            <a:r>
              <a:rPr lang="zh-CN" altLang="en-US" sz="1400" dirty="0">
                <a:latin typeface="华文楷体" panose="02010600040101010101" pitchFamily="2" charset="-122"/>
                <a:ea typeface="华文楷体" panose="02010600040101010101" pitchFamily="2" charset="-122"/>
              </a:rPr>
              <a:t>，以其高效的有损压缩技术闻名，能够显著减小文件大小而仅在一定程度上牺牲图像质量。一个标准的</a:t>
            </a:r>
            <a:r>
              <a:rPr lang="en-US" altLang="zh-CN" sz="1400" dirty="0">
                <a:latin typeface="华文楷体" panose="02010600040101010101" pitchFamily="2" charset="-122"/>
                <a:ea typeface="华文楷体" panose="02010600040101010101" pitchFamily="2" charset="-122"/>
              </a:rPr>
              <a:t>JPG</a:t>
            </a:r>
            <a:r>
              <a:rPr lang="zh-CN" altLang="en-US" sz="1400" dirty="0">
                <a:latin typeface="华文楷体" panose="02010600040101010101" pitchFamily="2" charset="-122"/>
                <a:ea typeface="华文楷体" panose="02010600040101010101" pitchFamily="2" charset="-122"/>
              </a:rPr>
              <a:t>文件包括文件头、应用标记段、帧标记段、量化表和哈夫曼表、以及扫描开始标记等等。</a:t>
            </a:r>
            <a:endParaRPr lang="en-US" altLang="zh-CN" sz="1400" dirty="0">
              <a:latin typeface="华文楷体" panose="02010600040101010101" pitchFamily="2" charset="-122"/>
              <a:ea typeface="华文楷体" panose="02010600040101010101" pitchFamily="2" charset="-122"/>
            </a:endParaRPr>
          </a:p>
          <a:p>
            <a:endParaRPr lang="en-US" altLang="zh-CN" sz="1400" dirty="0">
              <a:latin typeface="华文楷体" panose="02010600040101010101" pitchFamily="2" charset="-122"/>
              <a:ea typeface="华文楷体" panose="02010600040101010101" pitchFamily="2" charset="-122"/>
            </a:endParaRPr>
          </a:p>
          <a:p>
            <a:r>
              <a:rPr lang="zh-CN" altLang="en-US" sz="1400" dirty="0">
                <a:latin typeface="华文楷体" panose="02010600040101010101" pitchFamily="2" charset="-122"/>
                <a:ea typeface="华文楷体" panose="02010600040101010101" pitchFamily="2" charset="-122"/>
              </a:rPr>
              <a:t>图像数据段中则存储压缩后的像素数据。文件的结束由</a:t>
            </a:r>
            <a:r>
              <a:rPr lang="en-US" altLang="zh-CN" sz="1400" dirty="0">
                <a:solidFill>
                  <a:srgbClr val="C00000"/>
                </a:solidFill>
                <a:latin typeface="华文楷体" panose="02010600040101010101" pitchFamily="2" charset="-122"/>
                <a:ea typeface="华文楷体" panose="02010600040101010101" pitchFamily="2" charset="-122"/>
              </a:rPr>
              <a:t>FF D9</a:t>
            </a:r>
            <a:r>
              <a:rPr lang="zh-CN" altLang="en-US" sz="1400" dirty="0">
                <a:latin typeface="华文楷体" panose="02010600040101010101" pitchFamily="2" charset="-122"/>
                <a:ea typeface="华文楷体" panose="02010600040101010101" pitchFamily="2" charset="-122"/>
              </a:rPr>
              <a:t>标记指示。</a:t>
            </a:r>
            <a:r>
              <a:rPr lang="en-US" altLang="zh-CN" sz="1400" dirty="0">
                <a:latin typeface="华文楷体" panose="02010600040101010101" pitchFamily="2" charset="-122"/>
                <a:ea typeface="华文楷体" panose="02010600040101010101" pitchFamily="2" charset="-122"/>
              </a:rPr>
              <a:t>JPG</a:t>
            </a:r>
            <a:r>
              <a:rPr lang="zh-CN" altLang="en-US" sz="1400" dirty="0">
                <a:latin typeface="华文楷体" panose="02010600040101010101" pitchFamily="2" charset="-122"/>
                <a:ea typeface="华文楷体" panose="02010600040101010101" pitchFamily="2" charset="-122"/>
              </a:rPr>
              <a:t>文件的压缩算法通过</a:t>
            </a:r>
            <a:r>
              <a:rPr lang="zh-CN" altLang="en-US" sz="1400" dirty="0">
                <a:solidFill>
                  <a:srgbClr val="C00000"/>
                </a:solidFill>
                <a:latin typeface="华文楷体" panose="02010600040101010101" pitchFamily="2" charset="-122"/>
                <a:ea typeface="华文楷体" panose="02010600040101010101" pitchFamily="2" charset="-122"/>
              </a:rPr>
              <a:t>色度子采样</a:t>
            </a:r>
            <a:r>
              <a:rPr lang="zh-CN" altLang="en-US" sz="1400" dirty="0">
                <a:latin typeface="华文楷体" panose="02010600040101010101" pitchFamily="2" charset="-122"/>
                <a:ea typeface="华文楷体" panose="02010600040101010101" pitchFamily="2" charset="-122"/>
              </a:rPr>
              <a:t>和</a:t>
            </a:r>
            <a:r>
              <a:rPr lang="zh-CN" altLang="en-US" sz="1400" dirty="0">
                <a:solidFill>
                  <a:srgbClr val="C00000"/>
                </a:solidFill>
                <a:latin typeface="华文楷体" panose="02010600040101010101" pitchFamily="2" charset="-122"/>
                <a:ea typeface="华文楷体" panose="02010600040101010101" pitchFamily="2" charset="-122"/>
              </a:rPr>
              <a:t>量化表优化</a:t>
            </a:r>
            <a:r>
              <a:rPr lang="zh-CN" altLang="en-US" sz="1400" dirty="0">
                <a:latin typeface="华文楷体" panose="02010600040101010101" pitchFamily="2" charset="-122"/>
                <a:ea typeface="华文楷体" panose="02010600040101010101" pitchFamily="2" charset="-122"/>
              </a:rPr>
              <a:t>，减少文件中的数据量，虽然这可能导致图像质量下降，尤其在高压缩率下更为明显。此外，</a:t>
            </a:r>
            <a:r>
              <a:rPr lang="en-US" altLang="zh-CN" sz="1400" dirty="0">
                <a:latin typeface="华文楷体" panose="02010600040101010101" pitchFamily="2" charset="-122"/>
                <a:ea typeface="华文楷体" panose="02010600040101010101" pitchFamily="2" charset="-122"/>
              </a:rPr>
              <a:t>JPG</a:t>
            </a:r>
            <a:r>
              <a:rPr lang="zh-CN" altLang="en-US" sz="1400" dirty="0">
                <a:latin typeface="华文楷体" panose="02010600040101010101" pitchFamily="2" charset="-122"/>
                <a:ea typeface="华文楷体" panose="02010600040101010101" pitchFamily="2" charset="-122"/>
              </a:rPr>
              <a:t>格式的灵活性还支持在图像中嵌入隐藏信息，如利用最低有效位、色彩分量调整或修改</a:t>
            </a:r>
            <a:r>
              <a:rPr lang="en-US" altLang="zh-CN" sz="1400" dirty="0">
                <a:latin typeface="华文楷体" panose="02010600040101010101" pitchFamily="2" charset="-122"/>
                <a:ea typeface="华文楷体" panose="02010600040101010101" pitchFamily="2" charset="-122"/>
              </a:rPr>
              <a:t>DCT</a:t>
            </a:r>
            <a:r>
              <a:rPr lang="zh-CN" altLang="en-US" sz="1400" dirty="0">
                <a:latin typeface="华文楷体" panose="02010600040101010101" pitchFamily="2" charset="-122"/>
                <a:ea typeface="华文楷体" panose="02010600040101010101" pitchFamily="2" charset="-122"/>
              </a:rPr>
              <a:t>系数等技术，这些都是数字水印和隐写术中常用的方法。</a:t>
            </a:r>
            <a:endParaRPr lang="zh-CN" altLang="en-US" sz="14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endParaRPr>
          </a:p>
        </p:txBody>
      </p:sp>
      <p:sp>
        <p:nvSpPr>
          <p:cNvPr id="116" name="文本框 15"/>
          <p:cNvSpPr txBox="1"/>
          <p:nvPr/>
        </p:nvSpPr>
        <p:spPr>
          <a:xfrm>
            <a:off x="724056" y="218835"/>
            <a:ext cx="2762400" cy="438582"/>
          </a:xfrm>
          <a:prstGeom prst="rect">
            <a:avLst/>
          </a:prstGeom>
          <a:noFill/>
        </p:spPr>
        <p:txBody>
          <a:bodyPr wrap="square" lIns="68580" tIns="34290" rIns="68580" bIns="34290" rtlCol="0">
            <a:spAutoFit/>
          </a:bodyPr>
          <a:lstStyle/>
          <a:p>
            <a:r>
              <a:rPr lang="en-US" altLang="zh-CN" sz="2400" b="1" dirty="0">
                <a:solidFill>
                  <a:srgbClr val="1B4367"/>
                </a:solidFill>
                <a:latin typeface="华文楷体" panose="02010600040101010101" pitchFamily="2" charset="-122"/>
                <a:ea typeface="华文楷体" panose="02010600040101010101" pitchFamily="2" charset="-122"/>
                <a:cs typeface="+mn-ea"/>
                <a:sym typeface="+mn-lt"/>
              </a:rPr>
              <a:t>JPG </a:t>
            </a:r>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文件格式剖析</a:t>
            </a:r>
          </a:p>
        </p:txBody>
      </p:sp>
      <p:cxnSp>
        <p:nvCxnSpPr>
          <p:cNvPr id="45" name="直接连接符 44"/>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023A4009-B70D-433F-A430-7270D868C5C6}"/>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572000" y="928200"/>
            <a:ext cx="4347580" cy="3199320"/>
          </a:xfrm>
          <a:prstGeom prst="rect">
            <a:avLst/>
          </a:prstGeom>
        </p:spPr>
      </p:pic>
    </p:spTree>
    <p:extLst>
      <p:ext uri="{BB962C8B-B14F-4D97-AF65-F5344CB8AC3E}">
        <p14:creationId xmlns:p14="http://schemas.microsoft.com/office/powerpoint/2010/main" val="605049429"/>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6"/>
                                        </p:tgtEl>
                                        <p:attrNameLst>
                                          <p:attrName>ppt_y</p:attrName>
                                        </p:attrNameLst>
                                      </p:cBhvr>
                                      <p:tavLst>
                                        <p:tav tm="0">
                                          <p:val>
                                            <p:strVal val="#ppt_y"/>
                                          </p:val>
                                        </p:tav>
                                        <p:tav tm="100000">
                                          <p:val>
                                            <p:strVal val="#ppt_y"/>
                                          </p:val>
                                        </p:tav>
                                      </p:tavLst>
                                    </p:anim>
                                    <p:anim calcmode="lin" valueType="num">
                                      <p:cBhvr>
                                        <p:cTn id="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6"/>
                                        </p:tgtEl>
                                      </p:cBhvr>
                                    </p:animEffect>
                                  </p:childTnLst>
                                </p:cTn>
                              </p:par>
                            </p:childTnLst>
                          </p:cTn>
                        </p:par>
                        <p:par>
                          <p:cTn id="12" fill="hold">
                            <p:stCondLst>
                              <p:cond delay="90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300"/>
                                        <p:tgtEl>
                                          <p:spTgt spid="45"/>
                                        </p:tgtEl>
                                      </p:cBhvr>
                                    </p:animEffect>
                                  </p:childTnLst>
                                </p:cTn>
                              </p:par>
                            </p:childTnLst>
                          </p:cTn>
                        </p:par>
                        <p:par>
                          <p:cTn id="16" fill="hold">
                            <p:stCondLst>
                              <p:cond delay="1200"/>
                            </p:stCondLst>
                            <p:childTnLst>
                              <p:par>
                                <p:cTn id="17" presetID="42" presetClass="entr" presetSubtype="0" fill="hold" grpId="0" nodeType="after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000"/>
                                        <p:tgtEl>
                                          <p:spTgt spid="61"/>
                                        </p:tgtEl>
                                      </p:cBhvr>
                                    </p:animEffect>
                                    <p:anim calcmode="lin" valueType="num">
                                      <p:cBhvr>
                                        <p:cTn id="20" dur="1000" fill="hold"/>
                                        <p:tgtEl>
                                          <p:spTgt spid="61"/>
                                        </p:tgtEl>
                                        <p:attrNameLst>
                                          <p:attrName>ppt_x</p:attrName>
                                        </p:attrNameLst>
                                      </p:cBhvr>
                                      <p:tavLst>
                                        <p:tav tm="0">
                                          <p:val>
                                            <p:strVal val="#ppt_x"/>
                                          </p:val>
                                        </p:tav>
                                        <p:tav tm="100000">
                                          <p:val>
                                            <p:strVal val="#ppt_x"/>
                                          </p:val>
                                        </p:tav>
                                      </p:tavLst>
                                    </p:anim>
                                    <p:anim calcmode="lin" valueType="num">
                                      <p:cBhvr>
                                        <p:cTn id="21"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p:bldP spid="1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文本框 60"/>
          <p:cNvSpPr txBox="1"/>
          <p:nvPr/>
        </p:nvSpPr>
        <p:spPr>
          <a:xfrm>
            <a:off x="709386" y="748367"/>
            <a:ext cx="7626392" cy="746358"/>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dirty="0">
                <a:latin typeface="华文楷体" panose="02010600040101010101" pitchFamily="2" charset="-122"/>
                <a:ea typeface="华文楷体" panose="02010600040101010101" pitchFamily="2" charset="-122"/>
              </a:rPr>
              <a:t>LSB</a:t>
            </a:r>
            <a:r>
              <a:rPr lang="zh-CN" altLang="en-US" sz="1600" dirty="0">
                <a:latin typeface="华文楷体" panose="02010600040101010101" pitchFamily="2" charset="-122"/>
                <a:ea typeface="华文楷体" panose="02010600040101010101" pitchFamily="2" charset="-122"/>
              </a:rPr>
              <a:t>通过替换</a:t>
            </a:r>
            <a:r>
              <a:rPr lang="zh-CN" altLang="en-US" sz="1600" b="1" dirty="0">
                <a:solidFill>
                  <a:srgbClr val="C00000"/>
                </a:solidFill>
                <a:latin typeface="华文楷体" panose="02010600040101010101" pitchFamily="2" charset="-122"/>
                <a:ea typeface="华文楷体" panose="02010600040101010101" pitchFamily="2" charset="-122"/>
              </a:rPr>
              <a:t>图像像素值的最低有效位</a:t>
            </a:r>
            <a:r>
              <a:rPr lang="zh-CN" altLang="en-US" sz="1600" dirty="0">
                <a:latin typeface="华文楷体" panose="02010600040101010101" pitchFamily="2" charset="-122"/>
                <a:ea typeface="华文楷体" panose="02010600040101010101" pitchFamily="2" charset="-122"/>
              </a:rPr>
              <a:t>来嵌入秘密信息</a:t>
            </a:r>
            <a:endParaRPr lang="en-US" altLang="zh-CN" sz="1600" dirty="0">
              <a:latin typeface="华文楷体" panose="02010600040101010101" pitchFamily="2" charset="-122"/>
              <a:ea typeface="华文楷体" panose="02010600040101010101" pitchFamily="2" charset="-122"/>
            </a:endParaRPr>
          </a:p>
          <a:p>
            <a:r>
              <a:rPr lang="zh-CN" altLang="en-US" sz="1400" b="1" dirty="0">
                <a:latin typeface="华文楷体" panose="02010600040101010101" pitchFamily="2" charset="-122"/>
                <a:ea typeface="华文楷体" panose="02010600040101010101" pitchFamily="2" charset="-122"/>
              </a:rPr>
              <a:t>    优点</a:t>
            </a:r>
            <a:r>
              <a:rPr lang="zh-CN" altLang="en-US" sz="1400" dirty="0">
                <a:latin typeface="华文楷体" panose="02010600040101010101" pitchFamily="2" charset="-122"/>
                <a:ea typeface="华文楷体" panose="02010600040101010101" pitchFamily="2" charset="-122"/>
              </a:rPr>
              <a:t>：在于操作简单且对图像外观的影响微小</a:t>
            </a:r>
            <a:endParaRPr lang="en-US" altLang="zh-CN" sz="1400" dirty="0">
              <a:latin typeface="华文楷体" panose="02010600040101010101" pitchFamily="2" charset="-122"/>
              <a:ea typeface="华文楷体" panose="02010600040101010101" pitchFamily="2" charset="-122"/>
            </a:endParaRPr>
          </a:p>
          <a:p>
            <a:r>
              <a:rPr lang="zh-CN" altLang="en-US" sz="1400" b="1" dirty="0">
                <a:latin typeface="华文楷体" panose="02010600040101010101" pitchFamily="2" charset="-122"/>
                <a:ea typeface="华文楷体" panose="02010600040101010101" pitchFamily="2" charset="-122"/>
              </a:rPr>
              <a:t>    缺点</a:t>
            </a:r>
            <a:r>
              <a:rPr lang="zh-CN" altLang="en-US" sz="1400" dirty="0">
                <a:latin typeface="华文楷体" panose="02010600040101010101" pitchFamily="2" charset="-122"/>
                <a:ea typeface="华文楷体" panose="02010600040101010101" pitchFamily="2" charset="-122"/>
              </a:rPr>
              <a:t>：可能会使图像容易受到直方图分析的侵扰</a:t>
            </a:r>
            <a:endParaRPr lang="zh-CN" altLang="en-US" sz="14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endParaRPr>
          </a:p>
        </p:txBody>
      </p:sp>
      <p:sp>
        <p:nvSpPr>
          <p:cNvPr id="116" name="文本框 15"/>
          <p:cNvSpPr txBox="1"/>
          <p:nvPr/>
        </p:nvSpPr>
        <p:spPr>
          <a:xfrm>
            <a:off x="665377" y="218835"/>
            <a:ext cx="5182871" cy="438582"/>
          </a:xfrm>
          <a:prstGeom prst="rect">
            <a:avLst/>
          </a:prstGeom>
          <a:noFill/>
        </p:spPr>
        <p:txBody>
          <a:bodyPr wrap="square" lIns="68580" tIns="34290" rIns="68580" bIns="34290" rtlCol="0">
            <a:spAutoFit/>
          </a:bodyPr>
          <a:lstStyle/>
          <a:p>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使用 </a:t>
            </a:r>
            <a:r>
              <a:rPr lang="en-US" altLang="zh-CN" sz="2400" b="1" dirty="0">
                <a:solidFill>
                  <a:srgbClr val="1B4367"/>
                </a:solidFill>
                <a:latin typeface="华文楷体" panose="02010600040101010101" pitchFamily="2" charset="-122"/>
                <a:ea typeface="华文楷体" panose="02010600040101010101" pitchFamily="2" charset="-122"/>
                <a:cs typeface="+mn-ea"/>
                <a:sym typeface="+mn-lt"/>
              </a:rPr>
              <a:t>LSB </a:t>
            </a:r>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方法在 </a:t>
            </a:r>
            <a:r>
              <a:rPr lang="en-US" altLang="zh-CN" sz="2400" b="1" dirty="0">
                <a:solidFill>
                  <a:srgbClr val="1B4367"/>
                </a:solidFill>
                <a:latin typeface="华文楷体" panose="02010600040101010101" pitchFamily="2" charset="-122"/>
                <a:ea typeface="华文楷体" panose="02010600040101010101" pitchFamily="2" charset="-122"/>
                <a:cs typeface="+mn-ea"/>
                <a:sym typeface="+mn-lt"/>
              </a:rPr>
              <a:t>JPG </a:t>
            </a:r>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文件中隐藏信息</a:t>
            </a:r>
          </a:p>
        </p:txBody>
      </p:sp>
      <p:cxnSp>
        <p:nvCxnSpPr>
          <p:cNvPr id="45" name="直接连接符 44"/>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ABF27E41-ADF0-481F-9812-93E4D6C788DB}"/>
              </a:ext>
            </a:extLst>
          </p:cNvPr>
          <p:cNvSpPr txBox="1"/>
          <p:nvPr/>
        </p:nvSpPr>
        <p:spPr>
          <a:xfrm>
            <a:off x="709386" y="3573342"/>
            <a:ext cx="3210742" cy="1208023"/>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solidFill>
                  <a:srgbClr val="C00000"/>
                </a:solidFill>
                <a:latin typeface="华文楷体" panose="02010600040101010101" pitchFamily="2" charset="-122"/>
                <a:ea typeface="华文楷体" panose="02010600040101010101" pitchFamily="2" charset="-122"/>
              </a:rPr>
              <a:t>加密信息</a:t>
            </a:r>
            <a:br>
              <a:rPr lang="en-US" altLang="zh-CN" sz="1600" dirty="0">
                <a:latin typeface="华文楷体" panose="02010600040101010101" pitchFamily="2" charset="-122"/>
                <a:ea typeface="华文楷体" panose="02010600040101010101" pitchFamily="2" charset="-122"/>
              </a:rPr>
            </a:br>
            <a:r>
              <a:rPr lang="en-US" altLang="zh-CN" sz="1600" dirty="0">
                <a:latin typeface="华文楷体" panose="02010600040101010101" pitchFamily="2" charset="-122"/>
                <a:ea typeface="华文楷体" panose="02010600040101010101" pitchFamily="2" charset="-122"/>
              </a:rPr>
              <a:t>  </a:t>
            </a:r>
            <a:r>
              <a:rPr lang="en-US" altLang="zh-CN" sz="1400" dirty="0">
                <a:latin typeface="华文楷体" panose="02010600040101010101" pitchFamily="2" charset="-122"/>
                <a:ea typeface="华文楷体" panose="02010600040101010101" pitchFamily="2" charset="-122"/>
              </a:rPr>
              <a:t>1. </a:t>
            </a:r>
            <a:r>
              <a:rPr lang="zh-CN" altLang="en-US" sz="1400" dirty="0">
                <a:latin typeface="华文楷体" panose="02010600040101010101" pitchFamily="2" charset="-122"/>
                <a:ea typeface="华文楷体" panose="02010600040101010101" pitchFamily="2" charset="-122"/>
              </a:rPr>
              <a:t>将秘密信息转换为二进制字符串</a:t>
            </a:r>
            <a:endParaRPr lang="en-US" altLang="zh-CN" sz="1400" dirty="0">
              <a:latin typeface="华文楷体" panose="02010600040101010101" pitchFamily="2" charset="-122"/>
              <a:ea typeface="华文楷体" panose="02010600040101010101" pitchFamily="2" charset="-122"/>
            </a:endParaRPr>
          </a:p>
          <a:p>
            <a:r>
              <a:rPr lang="en-US" altLang="zh-CN" sz="1400" dirty="0">
                <a:latin typeface="华文楷体" panose="02010600040101010101" pitchFamily="2" charset="-122"/>
                <a:ea typeface="华文楷体" panose="02010600040101010101" pitchFamily="2" charset="-122"/>
              </a:rPr>
              <a:t>  2. </a:t>
            </a:r>
            <a:r>
              <a:rPr lang="zh-CN" altLang="en-US" sz="1400" dirty="0">
                <a:latin typeface="华文楷体" panose="02010600040101010101" pitchFamily="2" charset="-122"/>
                <a:ea typeface="华文楷体" panose="02010600040101010101" pitchFamily="2" charset="-122"/>
              </a:rPr>
              <a:t>遍历图像的每个像素，逐个替换其 </a:t>
            </a:r>
            <a:endParaRPr lang="en-US" altLang="zh-CN" sz="1400" dirty="0">
              <a:latin typeface="华文楷体" panose="02010600040101010101" pitchFamily="2" charset="-122"/>
              <a:ea typeface="华文楷体" panose="02010600040101010101" pitchFamily="2" charset="-122"/>
            </a:endParaRPr>
          </a:p>
          <a:p>
            <a:r>
              <a:rPr lang="en-US" altLang="zh-CN" sz="1400" dirty="0">
                <a:latin typeface="华文楷体" panose="02010600040101010101" pitchFamily="2" charset="-122"/>
                <a:ea typeface="华文楷体" panose="02010600040101010101" pitchFamily="2" charset="-122"/>
              </a:rPr>
              <a:t>     </a:t>
            </a:r>
            <a:r>
              <a:rPr lang="zh-CN" altLang="en-US" sz="1400" dirty="0">
                <a:latin typeface="华文楷体" panose="02010600040101010101" pitchFamily="2" charset="-122"/>
                <a:ea typeface="华文楷体" panose="02010600040101010101" pitchFamily="2" charset="-122"/>
              </a:rPr>
              <a:t>最低位为秘密信息的二进制位</a:t>
            </a:r>
            <a:endParaRPr lang="en-US" altLang="zh-CN" sz="1400" dirty="0">
              <a:latin typeface="华文楷体" panose="02010600040101010101" pitchFamily="2" charset="-122"/>
              <a:ea typeface="华文楷体" panose="02010600040101010101" pitchFamily="2" charset="-122"/>
            </a:endParaRPr>
          </a:p>
          <a:p>
            <a:r>
              <a:rPr lang="en-US" altLang="zh-CN" sz="1400" dirty="0">
                <a:latin typeface="华文楷体" panose="02010600040101010101" pitchFamily="2" charset="-122"/>
                <a:ea typeface="华文楷体" panose="02010600040101010101" pitchFamily="2" charset="-122"/>
              </a:rPr>
              <a:t>  3. </a:t>
            </a:r>
            <a:r>
              <a:rPr lang="zh-CN" altLang="en-US" sz="1400" dirty="0">
                <a:latin typeface="华文楷体" panose="02010600040101010101" pitchFamily="2" charset="-122"/>
                <a:ea typeface="华文楷体" panose="02010600040101010101" pitchFamily="2" charset="-122"/>
              </a:rPr>
              <a:t>完成信息的嵌入后，保存图像</a:t>
            </a:r>
            <a:endParaRPr lang="zh-CN" altLang="en-US" sz="14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endParaRPr>
          </a:p>
        </p:txBody>
      </p:sp>
      <p:sp>
        <p:nvSpPr>
          <p:cNvPr id="6" name="文本框 5">
            <a:extLst>
              <a:ext uri="{FF2B5EF4-FFF2-40B4-BE49-F238E27FC236}">
                <a16:creationId xmlns:a16="http://schemas.microsoft.com/office/drawing/2014/main" id="{C0CFC97D-6A55-4226-AAA2-A0528050A752}"/>
              </a:ext>
            </a:extLst>
          </p:cNvPr>
          <p:cNvSpPr txBox="1"/>
          <p:nvPr/>
        </p:nvSpPr>
        <p:spPr>
          <a:xfrm>
            <a:off x="4651241" y="3573342"/>
            <a:ext cx="3443824" cy="746358"/>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solidFill>
                  <a:srgbClr val="C00000"/>
                </a:solidFill>
                <a:latin typeface="华文楷体" panose="02010600040101010101" pitchFamily="2" charset="-122"/>
                <a:ea typeface="华文楷体" panose="02010600040101010101" pitchFamily="2" charset="-122"/>
              </a:rPr>
              <a:t>提取信息</a:t>
            </a:r>
          </a:p>
          <a:p>
            <a:r>
              <a:rPr lang="en-US" altLang="zh-CN" sz="1400" dirty="0">
                <a:latin typeface="华文楷体" panose="02010600040101010101" pitchFamily="2" charset="-122"/>
                <a:ea typeface="华文楷体" panose="02010600040101010101" pitchFamily="2" charset="-122"/>
              </a:rPr>
              <a:t>  1. </a:t>
            </a:r>
            <a:r>
              <a:rPr lang="zh-CN" altLang="en-US" sz="1400" dirty="0">
                <a:latin typeface="华文楷体" panose="02010600040101010101" pitchFamily="2" charset="-122"/>
                <a:ea typeface="华文楷体" panose="02010600040101010101" pitchFamily="2" charset="-122"/>
              </a:rPr>
              <a:t>反向操作提取每个像素的最低位</a:t>
            </a:r>
            <a:endParaRPr lang="en-US" altLang="zh-CN" sz="1400" dirty="0">
              <a:latin typeface="华文楷体" panose="02010600040101010101" pitchFamily="2" charset="-122"/>
              <a:ea typeface="华文楷体" panose="02010600040101010101" pitchFamily="2" charset="-122"/>
            </a:endParaRPr>
          </a:p>
          <a:p>
            <a:r>
              <a:rPr lang="en-US" altLang="zh-CN" sz="1400" dirty="0">
                <a:latin typeface="华文楷体" panose="02010600040101010101" pitchFamily="2" charset="-122"/>
                <a:ea typeface="华文楷体" panose="02010600040101010101" pitchFamily="2" charset="-122"/>
              </a:rPr>
              <a:t>  2. </a:t>
            </a:r>
            <a:r>
              <a:rPr lang="zh-CN" altLang="en-US" sz="1400" dirty="0">
                <a:latin typeface="华文楷体" panose="02010600040101010101" pitchFamily="2" charset="-122"/>
                <a:ea typeface="华文楷体" panose="02010600040101010101" pitchFamily="2" charset="-122"/>
              </a:rPr>
              <a:t>重新组装成原始信息</a:t>
            </a:r>
            <a:endParaRPr lang="zh-CN" altLang="en-US" sz="14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endParaRPr>
          </a:p>
        </p:txBody>
      </p:sp>
      <p:pic>
        <p:nvPicPr>
          <p:cNvPr id="3" name="图片 2">
            <a:extLst>
              <a:ext uri="{FF2B5EF4-FFF2-40B4-BE49-F238E27FC236}">
                <a16:creationId xmlns:a16="http://schemas.microsoft.com/office/drawing/2014/main" id="{5537DB45-8A9F-46E1-B7C6-ED7E30EC7495}"/>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09386" y="1618537"/>
            <a:ext cx="4108322" cy="1830993"/>
          </a:xfrm>
          <a:prstGeom prst="rect">
            <a:avLst/>
          </a:prstGeom>
        </p:spPr>
      </p:pic>
      <p:pic>
        <p:nvPicPr>
          <p:cNvPr id="7" name="图片 6">
            <a:extLst>
              <a:ext uri="{FF2B5EF4-FFF2-40B4-BE49-F238E27FC236}">
                <a16:creationId xmlns:a16="http://schemas.microsoft.com/office/drawing/2014/main" id="{62E1640B-F3F0-41E7-A8F4-7B66507D2206}"/>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46404" y="1604229"/>
            <a:ext cx="4250086" cy="1993257"/>
          </a:xfrm>
          <a:prstGeom prst="rect">
            <a:avLst/>
          </a:prstGeom>
        </p:spPr>
      </p:pic>
    </p:spTree>
    <p:extLst>
      <p:ext uri="{BB962C8B-B14F-4D97-AF65-F5344CB8AC3E}">
        <p14:creationId xmlns:p14="http://schemas.microsoft.com/office/powerpoint/2010/main" val="3058132853"/>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6"/>
                                        </p:tgtEl>
                                        <p:attrNameLst>
                                          <p:attrName>ppt_y</p:attrName>
                                        </p:attrNameLst>
                                      </p:cBhvr>
                                      <p:tavLst>
                                        <p:tav tm="0">
                                          <p:val>
                                            <p:strVal val="#ppt_y"/>
                                          </p:val>
                                        </p:tav>
                                        <p:tav tm="100000">
                                          <p:val>
                                            <p:strVal val="#ppt_y"/>
                                          </p:val>
                                        </p:tav>
                                      </p:tavLst>
                                    </p:anim>
                                    <p:anim calcmode="lin" valueType="num">
                                      <p:cBhvr>
                                        <p:cTn id="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6"/>
                                        </p:tgtEl>
                                      </p:cBhvr>
                                    </p:animEffect>
                                  </p:childTnLst>
                                </p:cTn>
                              </p:par>
                            </p:childTnLst>
                          </p:cTn>
                        </p:par>
                        <p:par>
                          <p:cTn id="12" fill="hold">
                            <p:stCondLst>
                              <p:cond delay="135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300"/>
                                        <p:tgtEl>
                                          <p:spTgt spid="45"/>
                                        </p:tgtEl>
                                      </p:cBhvr>
                                    </p:animEffect>
                                  </p:childTnLst>
                                </p:cTn>
                              </p:par>
                            </p:childTnLst>
                          </p:cTn>
                        </p:par>
                        <p:par>
                          <p:cTn id="16" fill="hold">
                            <p:stCondLst>
                              <p:cond delay="1650"/>
                            </p:stCondLst>
                            <p:childTnLst>
                              <p:par>
                                <p:cTn id="17" presetID="42" presetClass="entr" presetSubtype="0" fill="hold" grpId="0" nodeType="after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000"/>
                                        <p:tgtEl>
                                          <p:spTgt spid="61"/>
                                        </p:tgtEl>
                                      </p:cBhvr>
                                    </p:animEffect>
                                    <p:anim calcmode="lin" valueType="num">
                                      <p:cBhvr>
                                        <p:cTn id="20" dur="1000" fill="hold"/>
                                        <p:tgtEl>
                                          <p:spTgt spid="61"/>
                                        </p:tgtEl>
                                        <p:attrNameLst>
                                          <p:attrName>ppt_x</p:attrName>
                                        </p:attrNameLst>
                                      </p:cBhvr>
                                      <p:tavLst>
                                        <p:tav tm="0">
                                          <p:val>
                                            <p:strVal val="#ppt_x"/>
                                          </p:val>
                                        </p:tav>
                                        <p:tav tm="100000">
                                          <p:val>
                                            <p:strVal val="#ppt_x"/>
                                          </p:val>
                                        </p:tav>
                                      </p:tavLst>
                                    </p:anim>
                                    <p:anim calcmode="lin" valueType="num">
                                      <p:cBhvr>
                                        <p:cTn id="21" dur="1000" fill="hold"/>
                                        <p:tgtEl>
                                          <p:spTgt spid="61"/>
                                        </p:tgtEl>
                                        <p:attrNameLst>
                                          <p:attrName>ppt_y</p:attrName>
                                        </p:attrNameLst>
                                      </p:cBhvr>
                                      <p:tavLst>
                                        <p:tav tm="0">
                                          <p:val>
                                            <p:strVal val="#ppt_y+.1"/>
                                          </p:val>
                                        </p:tav>
                                        <p:tav tm="100000">
                                          <p:val>
                                            <p:strVal val="#ppt_y"/>
                                          </p:val>
                                        </p:tav>
                                      </p:tavLst>
                                    </p:anim>
                                  </p:childTnLst>
                                </p:cTn>
                              </p:par>
                            </p:childTnLst>
                          </p:cTn>
                        </p:par>
                        <p:par>
                          <p:cTn id="22" fill="hold">
                            <p:stCondLst>
                              <p:cond delay="265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3650"/>
                            </p:stCondLst>
                            <p:childTnLst>
                              <p:par>
                                <p:cTn id="29" presetID="42" presetClass="entr" presetSubtype="0"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p:bldP spid="116" grpId="0"/>
      <p:bldP spid="5" grpId="0" bldLvl="0"/>
      <p:bldP spid="6" grpId="0" bldLvl="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文本框 60"/>
          <p:cNvSpPr txBox="1"/>
          <p:nvPr/>
        </p:nvSpPr>
        <p:spPr>
          <a:xfrm>
            <a:off x="774478" y="724139"/>
            <a:ext cx="7626392" cy="1054135"/>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latin typeface="华文楷体" panose="02010600040101010101" pitchFamily="2" charset="-122"/>
                <a:ea typeface="华文楷体" panose="02010600040101010101" pitchFamily="2" charset="-122"/>
              </a:rPr>
              <a:t>离散余弦变换（</a:t>
            </a:r>
            <a:r>
              <a:rPr lang="en-US" altLang="zh-CN" sz="1600" dirty="0">
                <a:latin typeface="华文楷体" panose="02010600040101010101" pitchFamily="2" charset="-122"/>
                <a:ea typeface="华文楷体" panose="02010600040101010101" pitchFamily="2" charset="-122"/>
              </a:rPr>
              <a:t>DCT</a:t>
            </a:r>
            <a:r>
              <a:rPr lang="zh-CN" altLang="en-US" sz="1600" dirty="0">
                <a:latin typeface="华文楷体" panose="02010600040101010101" pitchFamily="2" charset="-122"/>
                <a:ea typeface="华文楷体" panose="02010600040101010101" pitchFamily="2" charset="-122"/>
              </a:rPr>
              <a:t>）通过</a:t>
            </a:r>
            <a:r>
              <a:rPr lang="zh-CN" altLang="en-US" sz="1600" dirty="0">
                <a:solidFill>
                  <a:srgbClr val="C00000"/>
                </a:solidFill>
                <a:latin typeface="华文楷体" panose="02010600040101010101" pitchFamily="2" charset="-122"/>
                <a:ea typeface="华文楷体" panose="02010600040101010101" pitchFamily="2" charset="-122"/>
              </a:rPr>
              <a:t>转换图像数据为频率域</a:t>
            </a:r>
            <a:r>
              <a:rPr lang="zh-CN" altLang="en-US" sz="1600" dirty="0">
                <a:latin typeface="华文楷体" panose="02010600040101010101" pitchFamily="2" charset="-122"/>
                <a:ea typeface="华文楷体" panose="02010600040101010101" pitchFamily="2" charset="-122"/>
              </a:rPr>
              <a:t>以便进行高效压缩。</a:t>
            </a:r>
            <a:r>
              <a:rPr lang="en-US" altLang="zh-CN" sz="1600" dirty="0">
                <a:latin typeface="华文楷体" panose="02010600040101010101" pitchFamily="2" charset="-122"/>
                <a:ea typeface="华文楷体" panose="02010600040101010101" pitchFamily="2" charset="-122"/>
              </a:rPr>
              <a:t>DCT</a:t>
            </a:r>
            <a:r>
              <a:rPr lang="zh-CN" altLang="en-US" sz="1600" dirty="0">
                <a:latin typeface="华文楷体" panose="02010600040101010101" pitchFamily="2" charset="-122"/>
                <a:ea typeface="华文楷体" panose="02010600040101010101" pitchFamily="2" charset="-122"/>
              </a:rPr>
              <a:t>域提供了一种隐蔽的方法来嵌入秘密信息，即可以在</a:t>
            </a:r>
            <a:r>
              <a:rPr lang="en-US" altLang="zh-CN" sz="1600" dirty="0">
                <a:latin typeface="华文楷体" panose="02010600040101010101" pitchFamily="2" charset="-122"/>
                <a:ea typeface="华文楷体" panose="02010600040101010101" pitchFamily="2" charset="-122"/>
              </a:rPr>
              <a:t>DCT</a:t>
            </a:r>
            <a:r>
              <a:rPr lang="zh-CN" altLang="en-US" sz="1600" dirty="0">
                <a:latin typeface="华文楷体" panose="02010600040101010101" pitchFamily="2" charset="-122"/>
                <a:ea typeface="华文楷体" panose="02010600040101010101" pitchFamily="2" charset="-122"/>
              </a:rPr>
              <a:t>系数中修改某些值而不明显影响图像质量。常用的技术是选择修改</a:t>
            </a:r>
            <a:r>
              <a:rPr lang="en-US" altLang="zh-CN" sz="1600" dirty="0">
                <a:latin typeface="华文楷体" panose="02010600040101010101" pitchFamily="2" charset="-122"/>
                <a:ea typeface="华文楷体" panose="02010600040101010101" pitchFamily="2" charset="-122"/>
              </a:rPr>
              <a:t>DCT</a:t>
            </a:r>
            <a:r>
              <a:rPr lang="zh-CN" altLang="en-US" sz="1600" dirty="0">
                <a:latin typeface="华文楷体" panose="02010600040101010101" pitchFamily="2" charset="-122"/>
                <a:ea typeface="华文楷体" panose="02010600040101010101" pitchFamily="2" charset="-122"/>
              </a:rPr>
              <a:t>系数的</a:t>
            </a:r>
            <a:r>
              <a:rPr lang="zh-CN" altLang="en-US" sz="1600" dirty="0">
                <a:solidFill>
                  <a:srgbClr val="C00000"/>
                </a:solidFill>
                <a:latin typeface="华文楷体" panose="02010600040101010101" pitchFamily="2" charset="-122"/>
                <a:ea typeface="华文楷体" panose="02010600040101010101" pitchFamily="2" charset="-122"/>
              </a:rPr>
              <a:t>低频部分</a:t>
            </a:r>
            <a:r>
              <a:rPr lang="zh-CN" altLang="en-US" sz="1600" dirty="0">
                <a:latin typeface="华文楷体" panose="02010600040101010101" pitchFamily="2" charset="-122"/>
                <a:ea typeface="华文楷体" panose="02010600040101010101" pitchFamily="2" charset="-122"/>
              </a:rPr>
              <a:t>，这些部分对整体视觉质量的影响相对较小，因此隐藏信息后对图像的影响也较不明显。</a:t>
            </a:r>
            <a:endParaRPr lang="zh-CN" altLang="en-US" sz="1400" kern="0" dirty="0">
              <a:solidFill>
                <a:schemeClr val="tx1">
                  <a:lumMod val="75000"/>
                  <a:lumOff val="25000"/>
                </a:schemeClr>
              </a:solidFill>
              <a:latin typeface="华文楷体" panose="02010600040101010101" pitchFamily="2" charset="-122"/>
              <a:ea typeface="华文楷体" panose="02010600040101010101" pitchFamily="2" charset="-122"/>
              <a:cs typeface="+mn-ea"/>
              <a:sym typeface="+mn-lt"/>
            </a:endParaRPr>
          </a:p>
        </p:txBody>
      </p:sp>
      <p:sp>
        <p:nvSpPr>
          <p:cNvPr id="116" name="文本框 15"/>
          <p:cNvSpPr txBox="1"/>
          <p:nvPr/>
        </p:nvSpPr>
        <p:spPr>
          <a:xfrm>
            <a:off x="660488" y="218835"/>
            <a:ext cx="5759872" cy="438582"/>
          </a:xfrm>
          <a:prstGeom prst="rect">
            <a:avLst/>
          </a:prstGeom>
          <a:noFill/>
        </p:spPr>
        <p:txBody>
          <a:bodyPr wrap="square" lIns="68580" tIns="34290" rIns="68580" bIns="34290" rtlCol="0">
            <a:spAutoFit/>
          </a:bodyPr>
          <a:lstStyle/>
          <a:p>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使用 </a:t>
            </a:r>
            <a:r>
              <a:rPr lang="en-US" altLang="zh-CN" sz="2400" b="1" dirty="0">
                <a:solidFill>
                  <a:srgbClr val="1B4367"/>
                </a:solidFill>
                <a:latin typeface="华文楷体" panose="02010600040101010101" pitchFamily="2" charset="-122"/>
                <a:ea typeface="华文楷体" panose="02010600040101010101" pitchFamily="2" charset="-122"/>
                <a:cs typeface="+mn-ea"/>
                <a:sym typeface="+mn-lt"/>
              </a:rPr>
              <a:t>DCT</a:t>
            </a:r>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（离散余弦变换）域隐藏信息</a:t>
            </a:r>
          </a:p>
        </p:txBody>
      </p:sp>
      <p:cxnSp>
        <p:nvCxnSpPr>
          <p:cNvPr id="45" name="直接连接符 44"/>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ABF27E41-ADF0-481F-9812-93E4D6C788DB}"/>
              </a:ext>
            </a:extLst>
          </p:cNvPr>
          <p:cNvSpPr txBox="1"/>
          <p:nvPr/>
        </p:nvSpPr>
        <p:spPr>
          <a:xfrm>
            <a:off x="774478" y="1844995"/>
            <a:ext cx="3413432" cy="2900794"/>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solidFill>
                  <a:srgbClr val="C00000"/>
                </a:solidFill>
                <a:latin typeface="华文楷体" panose="02010600040101010101" pitchFamily="2" charset="-122"/>
                <a:ea typeface="华文楷体" panose="02010600040101010101" pitchFamily="2" charset="-122"/>
              </a:rPr>
              <a:t>加密</a:t>
            </a:r>
            <a:r>
              <a:rPr lang="en-US" altLang="zh-CN" sz="1600" b="1" dirty="0">
                <a:solidFill>
                  <a:srgbClr val="C00000"/>
                </a:solidFill>
                <a:latin typeface="华文楷体" panose="02010600040101010101" pitchFamily="2" charset="-122"/>
                <a:ea typeface="华文楷体" panose="02010600040101010101" pitchFamily="2" charset="-122"/>
              </a:rPr>
              <a:t>&amp;</a:t>
            </a:r>
            <a:r>
              <a:rPr lang="zh-CN" altLang="en-US" sz="1600" b="1" dirty="0">
                <a:solidFill>
                  <a:srgbClr val="C00000"/>
                </a:solidFill>
                <a:latin typeface="华文楷体" panose="02010600040101010101" pitchFamily="2" charset="-122"/>
                <a:ea typeface="华文楷体" panose="02010600040101010101" pitchFamily="2" charset="-122"/>
              </a:rPr>
              <a:t>解密信息</a:t>
            </a:r>
            <a:br>
              <a:rPr lang="en-US" altLang="zh-CN" sz="1600" dirty="0">
                <a:latin typeface="华文楷体" panose="02010600040101010101" pitchFamily="2" charset="-122"/>
                <a:ea typeface="华文楷体" panose="02010600040101010101" pitchFamily="2" charset="-122"/>
              </a:rPr>
            </a:br>
            <a:r>
              <a:rPr lang="en-US" altLang="zh-CN" sz="1400" dirty="0">
                <a:latin typeface="楷体" panose="02010609060101010101" pitchFamily="49" charset="-122"/>
                <a:ea typeface="楷体" panose="02010609060101010101" pitchFamily="49" charset="-122"/>
              </a:rPr>
              <a:t>1. </a:t>
            </a:r>
            <a:r>
              <a:rPr lang="zh-CN" altLang="en-US" sz="1400" dirty="0">
                <a:latin typeface="楷体" panose="02010609060101010101" pitchFamily="49" charset="-122"/>
                <a:ea typeface="楷体" panose="02010609060101010101" pitchFamily="49" charset="-122"/>
              </a:rPr>
              <a:t>将图像分解为红、绿、蓝三个颜色通道，对每个通道分别进行</a:t>
            </a:r>
            <a:r>
              <a:rPr lang="en-US" altLang="zh-CN" sz="1400" dirty="0">
                <a:latin typeface="楷体" panose="02010609060101010101" pitchFamily="49" charset="-122"/>
                <a:ea typeface="楷体" panose="02010609060101010101" pitchFamily="49" charset="-122"/>
              </a:rPr>
              <a:t>DCT</a:t>
            </a:r>
            <a:r>
              <a:rPr lang="zh-CN" altLang="en-US" sz="1400" dirty="0">
                <a:latin typeface="楷体" panose="02010609060101010101" pitchFamily="49" charset="-122"/>
                <a:ea typeface="楷体" panose="02010609060101010101" pitchFamily="49" charset="-122"/>
              </a:rPr>
              <a:t>变换，使图像  被分解成不同频率的系数。</a:t>
            </a:r>
            <a:endParaRPr lang="en-US" altLang="zh-CN" sz="1400" dirty="0">
              <a:latin typeface="楷体" panose="02010609060101010101" pitchFamily="49" charset="-122"/>
              <a:ea typeface="楷体" panose="02010609060101010101" pitchFamily="49" charset="-122"/>
            </a:endParaRPr>
          </a:p>
          <a:p>
            <a:endParaRPr lang="en-US" altLang="zh-CN" sz="1400" dirty="0">
              <a:latin typeface="楷体" panose="02010609060101010101" pitchFamily="49" charset="-122"/>
              <a:ea typeface="楷体" panose="02010609060101010101" pitchFamily="49" charset="-122"/>
            </a:endParaRPr>
          </a:p>
          <a:p>
            <a:r>
              <a:rPr lang="en-US" altLang="zh-CN" sz="1400" dirty="0">
                <a:latin typeface="楷体" panose="02010609060101010101" pitchFamily="49" charset="-122"/>
                <a:ea typeface="楷体" panose="02010609060101010101" pitchFamily="49" charset="-122"/>
              </a:rPr>
              <a:t>2. </a:t>
            </a:r>
            <a:r>
              <a:rPr lang="zh-CN" altLang="en-US" sz="1400" dirty="0">
                <a:latin typeface="楷体" panose="02010609060101010101" pitchFamily="49" charset="-122"/>
                <a:ea typeface="楷体" panose="02010609060101010101" pitchFamily="49" charset="-122"/>
              </a:rPr>
              <a:t>将秘密信息转换为二进制形式，嵌入到每个颜色通道的</a:t>
            </a:r>
            <a:r>
              <a:rPr lang="en-US" altLang="zh-CN" sz="1400" dirty="0">
                <a:latin typeface="楷体" panose="02010609060101010101" pitchFamily="49" charset="-122"/>
                <a:ea typeface="楷体" panose="02010609060101010101" pitchFamily="49" charset="-122"/>
              </a:rPr>
              <a:t>DCT</a:t>
            </a:r>
            <a:r>
              <a:rPr lang="zh-CN" altLang="en-US" sz="1400" dirty="0">
                <a:latin typeface="楷体" panose="02010609060101010101" pitchFamily="49" charset="-122"/>
                <a:ea typeface="楷体" panose="02010609060101010101" pitchFamily="49" charset="-122"/>
              </a:rPr>
              <a:t>系数（低频）中。</a:t>
            </a:r>
            <a:endParaRPr lang="en-US" altLang="zh-CN" sz="1400" dirty="0">
              <a:latin typeface="楷体" panose="02010609060101010101" pitchFamily="49" charset="-122"/>
              <a:ea typeface="楷体" panose="02010609060101010101" pitchFamily="49" charset="-122"/>
            </a:endParaRPr>
          </a:p>
          <a:p>
            <a:endParaRPr lang="en-US" altLang="zh-CN" sz="1400" dirty="0">
              <a:latin typeface="楷体" panose="02010609060101010101" pitchFamily="49" charset="-122"/>
              <a:ea typeface="楷体" panose="02010609060101010101" pitchFamily="49" charset="-122"/>
            </a:endParaRPr>
          </a:p>
          <a:p>
            <a:r>
              <a:rPr lang="en-US" altLang="zh-CN" sz="1400" dirty="0">
                <a:latin typeface="楷体" panose="02010609060101010101" pitchFamily="49" charset="-122"/>
                <a:ea typeface="楷体" panose="02010609060101010101" pitchFamily="49" charset="-122"/>
              </a:rPr>
              <a:t>3. </a:t>
            </a:r>
            <a:r>
              <a:rPr lang="zh-CN" altLang="en-US" sz="1400" dirty="0">
                <a:latin typeface="楷体" panose="02010609060101010101" pitchFamily="49" charset="-122"/>
                <a:ea typeface="楷体" panose="02010609060101010101" pitchFamily="49" charset="-122"/>
              </a:rPr>
              <a:t>修改完系数后，使用逆</a:t>
            </a:r>
            <a:r>
              <a:rPr lang="en-US" altLang="zh-CN" sz="1400" dirty="0">
                <a:latin typeface="楷体" panose="02010609060101010101" pitchFamily="49" charset="-122"/>
                <a:ea typeface="楷体" panose="02010609060101010101" pitchFamily="49" charset="-122"/>
              </a:rPr>
              <a:t>DCT</a:t>
            </a:r>
            <a:r>
              <a:rPr lang="zh-CN" altLang="en-US" sz="1400" dirty="0">
                <a:latin typeface="楷体" panose="02010609060101010101" pitchFamily="49" charset="-122"/>
                <a:ea typeface="楷体" panose="02010609060101010101" pitchFamily="49" charset="-122"/>
              </a:rPr>
              <a:t>变换恢复图像数据，从而生成包含隐藏信息的新图像。</a:t>
            </a:r>
            <a:endParaRPr lang="en-US" altLang="zh-CN" sz="1400" dirty="0">
              <a:latin typeface="楷体" panose="02010609060101010101" pitchFamily="49" charset="-122"/>
              <a:ea typeface="楷体" panose="02010609060101010101" pitchFamily="49" charset="-122"/>
            </a:endParaRPr>
          </a:p>
          <a:p>
            <a:endParaRPr lang="en-US" altLang="zh-CN" sz="1400" dirty="0">
              <a:latin typeface="楷体" panose="02010609060101010101" pitchFamily="49" charset="-122"/>
              <a:ea typeface="楷体" panose="02010609060101010101" pitchFamily="49" charset="-122"/>
            </a:endParaRPr>
          </a:p>
          <a:p>
            <a:r>
              <a:rPr lang="en-US" altLang="zh-CN" sz="1400" dirty="0">
                <a:latin typeface="楷体" panose="02010609060101010101" pitchFamily="49" charset="-122"/>
                <a:ea typeface="楷体" panose="02010609060101010101" pitchFamily="49" charset="-122"/>
              </a:rPr>
              <a:t>4. </a:t>
            </a:r>
            <a:r>
              <a:rPr lang="zh-CN" altLang="en-US" sz="1400" dirty="0">
                <a:latin typeface="楷体" panose="02010609060101010101" pitchFamily="49" charset="-122"/>
                <a:ea typeface="楷体" panose="02010609060101010101" pitchFamily="49" charset="-122"/>
              </a:rPr>
              <a:t>提取信息时，只需反向操作即可提取出原始的二进制信息。</a:t>
            </a:r>
            <a:endParaRPr lang="zh-CN" altLang="en-US" sz="1400" kern="0" dirty="0">
              <a:solidFill>
                <a:schemeClr val="tx1">
                  <a:lumMod val="75000"/>
                  <a:lumOff val="25000"/>
                </a:schemeClr>
              </a:solidFill>
              <a:latin typeface="楷体" panose="02010609060101010101" pitchFamily="49" charset="-122"/>
              <a:ea typeface="楷体" panose="02010609060101010101" pitchFamily="49" charset="-122"/>
              <a:cs typeface="+mn-ea"/>
              <a:sym typeface="+mn-lt"/>
            </a:endParaRPr>
          </a:p>
        </p:txBody>
      </p:sp>
      <p:pic>
        <p:nvPicPr>
          <p:cNvPr id="3" name="图片 2">
            <a:extLst>
              <a:ext uri="{FF2B5EF4-FFF2-40B4-BE49-F238E27FC236}">
                <a16:creationId xmlns:a16="http://schemas.microsoft.com/office/drawing/2014/main" id="{78B572E8-7C5D-4B32-9143-B754F5D1DAE5}"/>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340972" y="2009905"/>
            <a:ext cx="4551764" cy="2409456"/>
          </a:xfrm>
          <a:prstGeom prst="rect">
            <a:avLst/>
          </a:prstGeom>
        </p:spPr>
      </p:pic>
    </p:spTree>
    <p:extLst>
      <p:ext uri="{BB962C8B-B14F-4D97-AF65-F5344CB8AC3E}">
        <p14:creationId xmlns:p14="http://schemas.microsoft.com/office/powerpoint/2010/main" val="3026294564"/>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6"/>
                                        </p:tgtEl>
                                        <p:attrNameLst>
                                          <p:attrName>ppt_y</p:attrName>
                                        </p:attrNameLst>
                                      </p:cBhvr>
                                      <p:tavLst>
                                        <p:tav tm="0">
                                          <p:val>
                                            <p:strVal val="#ppt_y"/>
                                          </p:val>
                                        </p:tav>
                                        <p:tav tm="100000">
                                          <p:val>
                                            <p:strVal val="#ppt_y"/>
                                          </p:val>
                                        </p:tav>
                                      </p:tavLst>
                                    </p:anim>
                                    <p:anim calcmode="lin" valueType="num">
                                      <p:cBhvr>
                                        <p:cTn id="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6"/>
                                        </p:tgtEl>
                                      </p:cBhvr>
                                    </p:animEffect>
                                  </p:childTnLst>
                                </p:cTn>
                              </p:par>
                            </p:childTnLst>
                          </p:cTn>
                        </p:par>
                        <p:par>
                          <p:cTn id="12" fill="hold">
                            <p:stCondLst>
                              <p:cond delay="135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300"/>
                                        <p:tgtEl>
                                          <p:spTgt spid="45"/>
                                        </p:tgtEl>
                                      </p:cBhvr>
                                    </p:animEffect>
                                  </p:childTnLst>
                                </p:cTn>
                              </p:par>
                            </p:childTnLst>
                          </p:cTn>
                        </p:par>
                        <p:par>
                          <p:cTn id="16" fill="hold">
                            <p:stCondLst>
                              <p:cond delay="1650"/>
                            </p:stCondLst>
                            <p:childTnLst>
                              <p:par>
                                <p:cTn id="17" presetID="42" presetClass="entr" presetSubtype="0" fill="hold" grpId="0" nodeType="after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000"/>
                                        <p:tgtEl>
                                          <p:spTgt spid="61"/>
                                        </p:tgtEl>
                                      </p:cBhvr>
                                    </p:animEffect>
                                    <p:anim calcmode="lin" valueType="num">
                                      <p:cBhvr>
                                        <p:cTn id="20" dur="1000" fill="hold"/>
                                        <p:tgtEl>
                                          <p:spTgt spid="61"/>
                                        </p:tgtEl>
                                        <p:attrNameLst>
                                          <p:attrName>ppt_x</p:attrName>
                                        </p:attrNameLst>
                                      </p:cBhvr>
                                      <p:tavLst>
                                        <p:tav tm="0">
                                          <p:val>
                                            <p:strVal val="#ppt_x"/>
                                          </p:val>
                                        </p:tav>
                                        <p:tav tm="100000">
                                          <p:val>
                                            <p:strVal val="#ppt_x"/>
                                          </p:val>
                                        </p:tav>
                                      </p:tavLst>
                                    </p:anim>
                                    <p:anim calcmode="lin" valueType="num">
                                      <p:cBhvr>
                                        <p:cTn id="21" dur="1000" fill="hold"/>
                                        <p:tgtEl>
                                          <p:spTgt spid="61"/>
                                        </p:tgtEl>
                                        <p:attrNameLst>
                                          <p:attrName>ppt_y</p:attrName>
                                        </p:attrNameLst>
                                      </p:cBhvr>
                                      <p:tavLst>
                                        <p:tav tm="0">
                                          <p:val>
                                            <p:strVal val="#ppt_y+.1"/>
                                          </p:val>
                                        </p:tav>
                                        <p:tav tm="100000">
                                          <p:val>
                                            <p:strVal val="#ppt_y"/>
                                          </p:val>
                                        </p:tav>
                                      </p:tavLst>
                                    </p:anim>
                                  </p:childTnLst>
                                </p:cTn>
                              </p:par>
                            </p:childTnLst>
                          </p:cTn>
                        </p:par>
                        <p:par>
                          <p:cTn id="22" fill="hold">
                            <p:stCondLst>
                              <p:cond delay="265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p:bldP spid="116" grpId="0"/>
      <p:bldP spid="5" grpId="0" bldLvl="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文本框 15"/>
          <p:cNvSpPr txBox="1"/>
          <p:nvPr/>
        </p:nvSpPr>
        <p:spPr>
          <a:xfrm>
            <a:off x="660487" y="218835"/>
            <a:ext cx="4228374" cy="438582"/>
          </a:xfrm>
          <a:prstGeom prst="rect">
            <a:avLst/>
          </a:prstGeom>
          <a:noFill/>
        </p:spPr>
        <p:txBody>
          <a:bodyPr wrap="square" lIns="68580" tIns="34290" rIns="68580" bIns="34290" rtlCol="0">
            <a:spAutoFit/>
          </a:bodyPr>
          <a:lstStyle/>
          <a:p>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实验结果展示</a:t>
            </a:r>
          </a:p>
        </p:txBody>
      </p:sp>
      <p:cxnSp>
        <p:nvCxnSpPr>
          <p:cNvPr id="45" name="直接连接符 44"/>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4" name="图片 3">
            <a:extLst>
              <a:ext uri="{FF2B5EF4-FFF2-40B4-BE49-F238E27FC236}">
                <a16:creationId xmlns:a16="http://schemas.microsoft.com/office/drawing/2014/main" id="{C217EFD6-AB8F-4787-956C-2A3C47774A60}"/>
              </a:ext>
            </a:extLst>
          </p:cNvPr>
          <p:cNvPicPr>
            <a:picLocks noChangeAspect="1"/>
          </p:cNvPicPr>
          <p:nvPr/>
        </p:nvPicPr>
        <p:blipFill>
          <a:blip r:embed="rId3" cstate="print">
            <a:clrChange>
              <a:clrFrom>
                <a:srgbClr val="F0F0F0"/>
              </a:clrFrom>
              <a:clrTo>
                <a:srgbClr val="F0F0F0">
                  <a:alpha val="0"/>
                </a:srgbClr>
              </a:clrTo>
            </a:clrChange>
            <a:extLst>
              <a:ext uri="{28A0092B-C50C-407E-A947-70E740481C1C}">
                <a14:useLocalDpi xmlns:a14="http://schemas.microsoft.com/office/drawing/2010/main" val="0"/>
              </a:ext>
            </a:extLst>
          </a:blip>
          <a:stretch>
            <a:fillRect/>
          </a:stretch>
        </p:blipFill>
        <p:spPr>
          <a:xfrm>
            <a:off x="660487" y="924179"/>
            <a:ext cx="3521879" cy="3219263"/>
          </a:xfrm>
          <a:prstGeom prst="rect">
            <a:avLst/>
          </a:prstGeom>
        </p:spPr>
      </p:pic>
      <p:pic>
        <p:nvPicPr>
          <p:cNvPr id="7" name="图片 6">
            <a:extLst>
              <a:ext uri="{FF2B5EF4-FFF2-40B4-BE49-F238E27FC236}">
                <a16:creationId xmlns:a16="http://schemas.microsoft.com/office/drawing/2014/main" id="{B7B46F3F-69E6-470A-A1A1-5C98DB828F8F}"/>
              </a:ext>
            </a:extLst>
          </p:cNvPr>
          <p:cNvPicPr>
            <a:picLocks noChangeAspect="1"/>
          </p:cNvPicPr>
          <p:nvPr/>
        </p:nvPicPr>
        <p:blipFill>
          <a:blip r:embed="rId4">
            <a:clrChange>
              <a:clrFrom>
                <a:srgbClr val="F0F0F0"/>
              </a:clrFrom>
              <a:clrTo>
                <a:srgbClr val="F0F0F0">
                  <a:alpha val="0"/>
                </a:srgbClr>
              </a:clrTo>
            </a:clrChange>
            <a:extLst>
              <a:ext uri="{28A0092B-C50C-407E-A947-70E740481C1C}">
                <a14:useLocalDpi xmlns:a14="http://schemas.microsoft.com/office/drawing/2010/main" val="0"/>
              </a:ext>
            </a:extLst>
          </a:blip>
          <a:stretch>
            <a:fillRect/>
          </a:stretch>
        </p:blipFill>
        <p:spPr>
          <a:xfrm>
            <a:off x="4730560" y="880171"/>
            <a:ext cx="3811989" cy="3221774"/>
          </a:xfrm>
          <a:prstGeom prst="rect">
            <a:avLst/>
          </a:prstGeom>
        </p:spPr>
      </p:pic>
      <p:sp>
        <p:nvSpPr>
          <p:cNvPr id="11" name="文本框 15">
            <a:extLst>
              <a:ext uri="{FF2B5EF4-FFF2-40B4-BE49-F238E27FC236}">
                <a16:creationId xmlns:a16="http://schemas.microsoft.com/office/drawing/2014/main" id="{17E88515-967F-4DBA-8201-1D661DC38651}"/>
              </a:ext>
            </a:extLst>
          </p:cNvPr>
          <p:cNvSpPr txBox="1"/>
          <p:nvPr/>
        </p:nvSpPr>
        <p:spPr>
          <a:xfrm>
            <a:off x="850422" y="4289839"/>
            <a:ext cx="3142007" cy="284693"/>
          </a:xfrm>
          <a:prstGeom prst="rect">
            <a:avLst/>
          </a:prstGeom>
          <a:noFill/>
        </p:spPr>
        <p:txBody>
          <a:bodyPr wrap="square" lIns="68580" tIns="34290" rIns="68580" bIns="34290" rtlCol="0">
            <a:spAutoFit/>
          </a:bodyPr>
          <a:lstStyle/>
          <a:p>
            <a:r>
              <a:rPr lang="zh-CN" altLang="en-US" dirty="0">
                <a:solidFill>
                  <a:srgbClr val="1B4367"/>
                </a:solidFill>
                <a:latin typeface="华文楷体" panose="02010600040101010101" pitchFamily="2" charset="-122"/>
                <a:ea typeface="华文楷体" panose="02010600040101010101" pitchFamily="2" charset="-122"/>
                <a:cs typeface="+mn-ea"/>
                <a:sym typeface="+mn-lt"/>
              </a:rPr>
              <a:t>使用 </a:t>
            </a:r>
            <a:r>
              <a:rPr lang="en-US" altLang="zh-CN" dirty="0">
                <a:solidFill>
                  <a:srgbClr val="1B4367"/>
                </a:solidFill>
                <a:latin typeface="华文楷体" panose="02010600040101010101" pitchFamily="2" charset="-122"/>
                <a:ea typeface="华文楷体" panose="02010600040101010101" pitchFamily="2" charset="-122"/>
                <a:cs typeface="+mn-ea"/>
                <a:sym typeface="+mn-lt"/>
              </a:rPr>
              <a:t>LSB </a:t>
            </a:r>
            <a:r>
              <a:rPr lang="zh-CN" altLang="en-US" dirty="0">
                <a:solidFill>
                  <a:srgbClr val="1B4367"/>
                </a:solidFill>
                <a:latin typeface="华文楷体" panose="02010600040101010101" pitchFamily="2" charset="-122"/>
                <a:ea typeface="华文楷体" panose="02010600040101010101" pitchFamily="2" charset="-122"/>
                <a:cs typeface="+mn-ea"/>
                <a:sym typeface="+mn-lt"/>
              </a:rPr>
              <a:t>方法在 </a:t>
            </a:r>
            <a:r>
              <a:rPr lang="en-US" altLang="zh-CN" dirty="0">
                <a:solidFill>
                  <a:srgbClr val="1B4367"/>
                </a:solidFill>
                <a:latin typeface="华文楷体" panose="02010600040101010101" pitchFamily="2" charset="-122"/>
                <a:ea typeface="华文楷体" panose="02010600040101010101" pitchFamily="2" charset="-122"/>
                <a:cs typeface="+mn-ea"/>
                <a:sym typeface="+mn-lt"/>
              </a:rPr>
              <a:t>JPG </a:t>
            </a:r>
            <a:r>
              <a:rPr lang="zh-CN" altLang="en-US" dirty="0">
                <a:solidFill>
                  <a:srgbClr val="1B4367"/>
                </a:solidFill>
                <a:latin typeface="华文楷体" panose="02010600040101010101" pitchFamily="2" charset="-122"/>
                <a:ea typeface="华文楷体" panose="02010600040101010101" pitchFamily="2" charset="-122"/>
                <a:cs typeface="+mn-ea"/>
                <a:sym typeface="+mn-lt"/>
              </a:rPr>
              <a:t>文件中隐藏信息</a:t>
            </a:r>
          </a:p>
        </p:txBody>
      </p:sp>
      <p:sp>
        <p:nvSpPr>
          <p:cNvPr id="12" name="文本框 15">
            <a:extLst>
              <a:ext uri="{FF2B5EF4-FFF2-40B4-BE49-F238E27FC236}">
                <a16:creationId xmlns:a16="http://schemas.microsoft.com/office/drawing/2014/main" id="{DB2BE6F0-7DCC-481D-8A99-E1444F209DC8}"/>
              </a:ext>
            </a:extLst>
          </p:cNvPr>
          <p:cNvSpPr txBox="1"/>
          <p:nvPr/>
        </p:nvSpPr>
        <p:spPr>
          <a:xfrm>
            <a:off x="4965352" y="4289114"/>
            <a:ext cx="3342403" cy="284693"/>
          </a:xfrm>
          <a:prstGeom prst="rect">
            <a:avLst/>
          </a:prstGeom>
          <a:noFill/>
        </p:spPr>
        <p:txBody>
          <a:bodyPr wrap="square" lIns="68580" tIns="34290" rIns="68580" bIns="34290" rtlCol="0">
            <a:spAutoFit/>
          </a:bodyPr>
          <a:lstStyle/>
          <a:p>
            <a:r>
              <a:rPr lang="zh-CN" altLang="en-US" dirty="0">
                <a:solidFill>
                  <a:srgbClr val="1B4367"/>
                </a:solidFill>
                <a:latin typeface="华文楷体" panose="02010600040101010101" pitchFamily="2" charset="-122"/>
                <a:ea typeface="华文楷体" panose="02010600040101010101" pitchFamily="2" charset="-122"/>
                <a:cs typeface="+mn-ea"/>
                <a:sym typeface="+mn-lt"/>
              </a:rPr>
              <a:t>使用 </a:t>
            </a:r>
            <a:r>
              <a:rPr lang="en-US" altLang="zh-CN" dirty="0">
                <a:solidFill>
                  <a:srgbClr val="1B4367"/>
                </a:solidFill>
                <a:latin typeface="华文楷体" panose="02010600040101010101" pitchFamily="2" charset="-122"/>
                <a:ea typeface="华文楷体" panose="02010600040101010101" pitchFamily="2" charset="-122"/>
                <a:cs typeface="+mn-ea"/>
                <a:sym typeface="+mn-lt"/>
              </a:rPr>
              <a:t>DCT</a:t>
            </a:r>
            <a:r>
              <a:rPr lang="zh-CN" altLang="en-US" dirty="0">
                <a:solidFill>
                  <a:srgbClr val="1B4367"/>
                </a:solidFill>
                <a:latin typeface="华文楷体" panose="02010600040101010101" pitchFamily="2" charset="-122"/>
                <a:ea typeface="华文楷体" panose="02010600040101010101" pitchFamily="2" charset="-122"/>
                <a:cs typeface="+mn-ea"/>
                <a:sym typeface="+mn-lt"/>
              </a:rPr>
              <a:t>（离散余弦变换）域隐藏信息</a:t>
            </a:r>
          </a:p>
        </p:txBody>
      </p:sp>
    </p:spTree>
    <p:extLst>
      <p:ext uri="{BB962C8B-B14F-4D97-AF65-F5344CB8AC3E}">
        <p14:creationId xmlns:p14="http://schemas.microsoft.com/office/powerpoint/2010/main" val="55823726"/>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6"/>
                                        </p:tgtEl>
                                        <p:attrNameLst>
                                          <p:attrName>ppt_y</p:attrName>
                                        </p:attrNameLst>
                                      </p:cBhvr>
                                      <p:tavLst>
                                        <p:tav tm="0">
                                          <p:val>
                                            <p:strVal val="#ppt_y"/>
                                          </p:val>
                                        </p:tav>
                                        <p:tav tm="100000">
                                          <p:val>
                                            <p:strVal val="#ppt_y"/>
                                          </p:val>
                                        </p:tav>
                                      </p:tavLst>
                                    </p:anim>
                                    <p:anim calcmode="lin" valueType="num">
                                      <p:cBhvr>
                                        <p:cTn id="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6"/>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300"/>
                                        <p:tgtEl>
                                          <p:spTgt spid="45"/>
                                        </p:tgtEl>
                                      </p:cBhvr>
                                    </p:animEffect>
                                  </p:childTnLst>
                                </p:cTn>
                              </p:par>
                            </p:childTnLst>
                          </p:cTn>
                        </p:par>
                        <p:par>
                          <p:cTn id="16" fill="hold">
                            <p:stCondLst>
                              <p:cond delay="105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11"/>
                                        </p:tgtEl>
                                        <p:attrNameLst>
                                          <p:attrName>style.visibility</p:attrName>
                                        </p:attrNameLst>
                                      </p:cBhvr>
                                      <p:to>
                                        <p:strVal val="visible"/>
                                      </p:to>
                                    </p:set>
                                    <p:anim calcmode="lin" valueType="num">
                                      <p:cBhvr>
                                        <p:cTn id="19"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11"/>
                                        </p:tgtEl>
                                        <p:attrNameLst>
                                          <p:attrName>ppt_y</p:attrName>
                                        </p:attrNameLst>
                                      </p:cBhvr>
                                      <p:tavLst>
                                        <p:tav tm="0">
                                          <p:val>
                                            <p:strVal val="#ppt_y"/>
                                          </p:val>
                                        </p:tav>
                                        <p:tav tm="100000">
                                          <p:val>
                                            <p:strVal val="#ppt_y"/>
                                          </p:val>
                                        </p:tav>
                                      </p:tavLst>
                                    </p:anim>
                                    <p:anim calcmode="lin" valueType="num">
                                      <p:cBhvr>
                                        <p:cTn id="21"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11"/>
                                        </p:tgtEl>
                                      </p:cBhvr>
                                    </p:animEffect>
                                  </p:childTnLst>
                                </p:cTn>
                              </p:par>
                            </p:childTnLst>
                          </p:cTn>
                        </p:par>
                        <p:par>
                          <p:cTn id="24" fill="hold">
                            <p:stCondLst>
                              <p:cond delay="2400"/>
                            </p:stCondLst>
                            <p:childTnLst>
                              <p:par>
                                <p:cTn id="25" presetID="41" presetClass="entr" presetSubtype="0" fill="hold" grpId="0" nodeType="afterEffect">
                                  <p:stCondLst>
                                    <p:cond delay="0"/>
                                  </p:stCondLst>
                                  <p:iterate type="lt">
                                    <p:tmPct val="10000"/>
                                  </p:iterate>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12"/>
                                        </p:tgtEl>
                                        <p:attrNameLst>
                                          <p:attrName>ppt_y</p:attrName>
                                        </p:attrNameLst>
                                      </p:cBhvr>
                                      <p:tavLst>
                                        <p:tav tm="0">
                                          <p:val>
                                            <p:strVal val="#ppt_y"/>
                                          </p:val>
                                        </p:tav>
                                        <p:tav tm="100000">
                                          <p:val>
                                            <p:strVal val="#ppt_y"/>
                                          </p:val>
                                        </p:tav>
                                      </p:tavLst>
                                    </p:anim>
                                    <p:anim calcmode="lin" valueType="num">
                                      <p:cBhvr>
                                        <p:cTn id="29"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819635" y="1089058"/>
            <a:ext cx="1500028" cy="1500028"/>
          </a:xfrm>
          <a:prstGeom prst="ellipse">
            <a:avLst/>
          </a:prstGeom>
          <a:solidFill>
            <a:srgbClr val="1B43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楷体" panose="02010600040101010101" pitchFamily="2" charset="-122"/>
              <a:ea typeface="华文楷体" panose="02010600040101010101" pitchFamily="2" charset="-122"/>
            </a:endParaRPr>
          </a:p>
        </p:txBody>
      </p:sp>
      <p:sp>
        <p:nvSpPr>
          <p:cNvPr id="12" name="文本框 11"/>
          <p:cNvSpPr txBox="1"/>
          <p:nvPr/>
        </p:nvSpPr>
        <p:spPr>
          <a:xfrm>
            <a:off x="2483768" y="2709756"/>
            <a:ext cx="4171762" cy="591185"/>
          </a:xfrm>
          <a:prstGeom prst="rect">
            <a:avLst/>
          </a:prstGeom>
          <a:noFill/>
        </p:spPr>
        <p:txBody>
          <a:bodyPr wrap="square" lIns="68580" tIns="34290" rIns="68580" bIns="34290" rtlCol="0">
            <a:spAutoFit/>
          </a:bodyPr>
          <a:lstStyle/>
          <a:p>
            <a:pPr algn="ctr"/>
            <a:r>
              <a:rPr lang="en-US" altLang="zh-CN" sz="3400" b="1" dirty="0">
                <a:solidFill>
                  <a:srgbClr val="1B4367"/>
                </a:solidFill>
                <a:latin typeface="华文楷体" panose="02010600040101010101" pitchFamily="2" charset="-122"/>
                <a:ea typeface="华文楷体" panose="02010600040101010101" pitchFamily="2" charset="-122"/>
                <a:cs typeface="+mn-ea"/>
                <a:sym typeface="+mn-lt"/>
              </a:rPr>
              <a:t>WAV </a:t>
            </a:r>
            <a:r>
              <a:rPr lang="zh-CN" altLang="en-US" sz="3400" b="1" dirty="0">
                <a:solidFill>
                  <a:srgbClr val="1B4367"/>
                </a:solidFill>
                <a:latin typeface="华文楷体" panose="02010600040101010101" pitchFamily="2" charset="-122"/>
                <a:ea typeface="华文楷体" panose="02010600040101010101" pitchFamily="2" charset="-122"/>
                <a:cs typeface="+mn-ea"/>
                <a:sym typeface="+mn-lt"/>
              </a:rPr>
              <a:t>文件</a:t>
            </a:r>
          </a:p>
        </p:txBody>
      </p:sp>
      <p:sp>
        <p:nvSpPr>
          <p:cNvPr id="95" name="文本框 11"/>
          <p:cNvSpPr txBox="1"/>
          <p:nvPr/>
        </p:nvSpPr>
        <p:spPr>
          <a:xfrm>
            <a:off x="3713476" y="1575042"/>
            <a:ext cx="1732894" cy="828240"/>
          </a:xfrm>
          <a:prstGeom prst="rect">
            <a:avLst/>
          </a:prstGeom>
          <a:noFill/>
        </p:spPr>
        <p:txBody>
          <a:bodyPr wrap="square" lIns="68580" tIns="34290" rIns="68580" bIns="34290" rtlCol="0">
            <a:spAutoFit/>
          </a:bodyPr>
          <a:lstStyle/>
          <a:p>
            <a:pPr algn="ctr">
              <a:lnSpc>
                <a:spcPts val="3000"/>
              </a:lnSpc>
            </a:pPr>
            <a:r>
              <a:rPr lang="en-US" altLang="zh-CN" sz="5400" dirty="0">
                <a:solidFill>
                  <a:schemeClr val="bg1"/>
                </a:solidFill>
                <a:latin typeface="华文楷体" panose="02010600040101010101" pitchFamily="2" charset="-122"/>
                <a:ea typeface="华文楷体" panose="02010600040101010101" pitchFamily="2" charset="-122"/>
                <a:cs typeface="+mn-ea"/>
                <a:sym typeface="+mn-lt"/>
              </a:rPr>
              <a:t>02</a:t>
            </a:r>
            <a:endParaRPr lang="zh-CN" altLang="en-US" sz="5400" dirty="0">
              <a:solidFill>
                <a:schemeClr val="bg1"/>
              </a:solidFill>
              <a:latin typeface="华文楷体" panose="02010600040101010101" pitchFamily="2" charset="-122"/>
              <a:ea typeface="华文楷体" panose="02010600040101010101" pitchFamily="2" charset="-122"/>
              <a:cs typeface="+mn-ea"/>
              <a:sym typeface="+mn-lt"/>
            </a:endParaRPr>
          </a:p>
          <a:p>
            <a:pPr algn="ctr">
              <a:lnSpc>
                <a:spcPts val="3000"/>
              </a:lnSpc>
            </a:pPr>
            <a:r>
              <a:rPr lang="en-US" altLang="zh-CN" sz="2400" dirty="0">
                <a:solidFill>
                  <a:schemeClr val="bg1"/>
                </a:solidFill>
                <a:latin typeface="华文楷体" panose="02010600040101010101" pitchFamily="2" charset="-122"/>
                <a:ea typeface="华文楷体" panose="02010600040101010101" pitchFamily="2" charset="-122"/>
                <a:cs typeface="+mn-ea"/>
                <a:sym typeface="+mn-lt"/>
              </a:rPr>
              <a:t>PART </a:t>
            </a:r>
          </a:p>
        </p:txBody>
      </p:sp>
    </p:spTree>
    <p:extLst>
      <p:ext uri="{BB962C8B-B14F-4D97-AF65-F5344CB8AC3E}">
        <p14:creationId xmlns:p14="http://schemas.microsoft.com/office/powerpoint/2010/main" val="297843486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600"/>
                                        <p:tgtEl>
                                          <p:spTgt spid="2"/>
                                        </p:tgtEl>
                                      </p:cBhvr>
                                    </p:animEffect>
                                  </p:childTnLst>
                                </p:cTn>
                              </p:par>
                            </p:childTnLst>
                          </p:cTn>
                        </p:par>
                        <p:par>
                          <p:cTn id="8" fill="hold">
                            <p:stCondLst>
                              <p:cond delay="1000"/>
                            </p:stCondLst>
                            <p:childTnLst>
                              <p:par>
                                <p:cTn id="9" presetID="53" presetClass="entr" presetSubtype="16" fill="hold" grpId="0" nodeType="afterEffect">
                                  <p:stCondLst>
                                    <p:cond delay="0"/>
                                  </p:stCondLst>
                                  <p:childTnLst>
                                    <p:set>
                                      <p:cBhvr>
                                        <p:cTn id="10" dur="1" fill="hold">
                                          <p:stCondLst>
                                            <p:cond delay="0"/>
                                          </p:stCondLst>
                                        </p:cTn>
                                        <p:tgtEl>
                                          <p:spTgt spid="95"/>
                                        </p:tgtEl>
                                        <p:attrNameLst>
                                          <p:attrName>style.visibility</p:attrName>
                                        </p:attrNameLst>
                                      </p:cBhvr>
                                      <p:to>
                                        <p:strVal val="visible"/>
                                      </p:to>
                                    </p:set>
                                    <p:anim calcmode="lin" valueType="num">
                                      <p:cBhvr>
                                        <p:cTn id="11" dur="500" fill="hold"/>
                                        <p:tgtEl>
                                          <p:spTgt spid="95"/>
                                        </p:tgtEl>
                                        <p:attrNameLst>
                                          <p:attrName>ppt_w</p:attrName>
                                        </p:attrNameLst>
                                      </p:cBhvr>
                                      <p:tavLst>
                                        <p:tav tm="0">
                                          <p:val>
                                            <p:fltVal val="0"/>
                                          </p:val>
                                        </p:tav>
                                        <p:tav tm="100000">
                                          <p:val>
                                            <p:strVal val="#ppt_w"/>
                                          </p:val>
                                        </p:tav>
                                      </p:tavLst>
                                    </p:anim>
                                    <p:anim calcmode="lin" valueType="num">
                                      <p:cBhvr>
                                        <p:cTn id="12" dur="500" fill="hold"/>
                                        <p:tgtEl>
                                          <p:spTgt spid="95"/>
                                        </p:tgtEl>
                                        <p:attrNameLst>
                                          <p:attrName>ppt_h</p:attrName>
                                        </p:attrNameLst>
                                      </p:cBhvr>
                                      <p:tavLst>
                                        <p:tav tm="0">
                                          <p:val>
                                            <p:fltVal val="0"/>
                                          </p:val>
                                        </p:tav>
                                        <p:tav tm="100000">
                                          <p:val>
                                            <p:strVal val="#ppt_h"/>
                                          </p:val>
                                        </p:tav>
                                      </p:tavLst>
                                    </p:anim>
                                    <p:animEffect transition="in" filter="fade">
                                      <p:cBhvr>
                                        <p:cTn id="13" dur="500"/>
                                        <p:tgtEl>
                                          <p:spTgt spid="95"/>
                                        </p:tgtEl>
                                      </p:cBhvr>
                                    </p:animEffect>
                                  </p:childTnLst>
                                </p:cTn>
                              </p:par>
                            </p:childTnLst>
                          </p:cTn>
                        </p:par>
                        <p:par>
                          <p:cTn id="14" fill="hold">
                            <p:stCondLst>
                              <p:cond delay="1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12"/>
                                        </p:tgtEl>
                                        <p:attrNameLst>
                                          <p:attrName>ppt_y</p:attrName>
                                        </p:attrNameLst>
                                      </p:cBhvr>
                                      <p:tavLst>
                                        <p:tav tm="0">
                                          <p:val>
                                            <p:strVal val="#ppt_y"/>
                                          </p:val>
                                        </p:tav>
                                        <p:tav tm="100000">
                                          <p:val>
                                            <p:strVal val="#ppt_y"/>
                                          </p:val>
                                        </p:tav>
                                      </p:tavLst>
                                    </p:anim>
                                    <p:anim calcmode="lin" valueType="num">
                                      <p:cBhvr>
                                        <p:cTn id="19"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 grpId="0"/>
      <p:bldP spid="9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文本框 60"/>
          <p:cNvSpPr txBox="1"/>
          <p:nvPr/>
        </p:nvSpPr>
        <p:spPr>
          <a:xfrm>
            <a:off x="709387" y="832087"/>
            <a:ext cx="4234241" cy="4593565"/>
          </a:xfrm>
          <a:prstGeom prst="rect">
            <a:avLst/>
          </a:prstGeom>
          <a:noFill/>
          <a:ln>
            <a:noFill/>
          </a:ln>
          <a:effectLst/>
          <a:extLst>
            <a:ext uri="{909E8E84-426E-40DD-AFC4-6F175D3DCCD1}">
              <a14:hiddenFill xmlns:a14="http://schemas.microsoft.com/office/drawing/2010/main">
                <a:solidFill>
                  <a:srgbClr val="424B51"/>
                </a:solidFill>
              </a14:hiddenFill>
            </a:ext>
          </a:extLst>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dirty="0">
                <a:latin typeface="华文楷体" panose="02010600040101010101" pitchFamily="2" charset="-122"/>
                <a:ea typeface="华文楷体" panose="02010600040101010101" pitchFamily="2" charset="-122"/>
              </a:rPr>
              <a:t>WAV</a:t>
            </a:r>
            <a:r>
              <a:rPr lang="zh-CN" altLang="en-US" sz="1400" dirty="0">
                <a:latin typeface="华文楷体" panose="02010600040101010101" pitchFamily="2" charset="-122"/>
                <a:ea typeface="华文楷体" panose="02010600040101010101" pitchFamily="2" charset="-122"/>
              </a:rPr>
              <a:t>文件格式，全称波形音频文件格式，以</a:t>
            </a:r>
            <a:r>
              <a:rPr lang="en-US" altLang="zh-CN" sz="1400" dirty="0">
                <a:latin typeface="华文楷体" panose="02010600040101010101" pitchFamily="2" charset="-122"/>
                <a:ea typeface="华文楷体" panose="02010600040101010101" pitchFamily="2" charset="-122"/>
              </a:rPr>
              <a:t>RIFF</a:t>
            </a:r>
            <a:r>
              <a:rPr lang="zh-CN" altLang="en-US" sz="1400" dirty="0">
                <a:latin typeface="华文楷体" panose="02010600040101010101" pitchFamily="2" charset="-122"/>
                <a:ea typeface="华文楷体" panose="02010600040101010101" pitchFamily="2" charset="-122"/>
              </a:rPr>
              <a:t>结构为基础，包括一个</a:t>
            </a:r>
            <a:r>
              <a:rPr lang="zh-CN" altLang="en-US" sz="1400" dirty="0">
                <a:solidFill>
                  <a:srgbClr val="C00000"/>
                </a:solidFill>
                <a:latin typeface="华文楷体" panose="02010600040101010101" pitchFamily="2" charset="-122"/>
                <a:ea typeface="华文楷体" panose="02010600040101010101" pitchFamily="2" charset="-122"/>
              </a:rPr>
              <a:t>文件头</a:t>
            </a:r>
            <a:r>
              <a:rPr lang="zh-CN" altLang="en-US" sz="1400" dirty="0">
                <a:latin typeface="华文楷体" panose="02010600040101010101" pitchFamily="2" charset="-122"/>
                <a:ea typeface="华文楷体" panose="02010600040101010101" pitchFamily="2" charset="-122"/>
              </a:rPr>
              <a:t>和</a:t>
            </a:r>
            <a:r>
              <a:rPr lang="zh-CN" altLang="en-US" sz="1400" dirty="0">
                <a:solidFill>
                  <a:srgbClr val="C00000"/>
                </a:solidFill>
                <a:latin typeface="华文楷体" panose="02010600040101010101" pitchFamily="2" charset="-122"/>
                <a:ea typeface="华文楷体" panose="02010600040101010101" pitchFamily="2" charset="-122"/>
              </a:rPr>
              <a:t>数据块</a:t>
            </a:r>
            <a:r>
              <a:rPr lang="zh-CN" altLang="en-US" sz="1400" dirty="0">
                <a:latin typeface="华文楷体" panose="02010600040101010101" pitchFamily="2" charset="-122"/>
                <a:ea typeface="华文楷体" panose="02010600040101010101" pitchFamily="2" charset="-122"/>
              </a:rPr>
              <a:t>。文件头固定为</a:t>
            </a:r>
            <a:r>
              <a:rPr lang="en-US" altLang="zh-CN" sz="1400" dirty="0">
                <a:latin typeface="华文楷体" panose="02010600040101010101" pitchFamily="2" charset="-122"/>
                <a:ea typeface="华文楷体" panose="02010600040101010101" pitchFamily="2" charset="-122"/>
              </a:rPr>
              <a:t>40</a:t>
            </a:r>
            <a:r>
              <a:rPr lang="zh-CN" altLang="en-US" sz="1400" dirty="0">
                <a:latin typeface="华文楷体" panose="02010600040101010101" pitchFamily="2" charset="-122"/>
                <a:ea typeface="华文楷体" panose="02010600040101010101" pitchFamily="2" charset="-122"/>
              </a:rPr>
              <a:t>字节，起始处标识为</a:t>
            </a:r>
            <a:r>
              <a:rPr lang="en-US" altLang="zh-CN" sz="1400" dirty="0">
                <a:latin typeface="华文楷体" panose="02010600040101010101" pitchFamily="2" charset="-122"/>
                <a:ea typeface="华文楷体" panose="02010600040101010101" pitchFamily="2" charset="-122"/>
              </a:rPr>
              <a:t>"RIFF"</a:t>
            </a:r>
            <a:r>
              <a:rPr lang="zh-CN" altLang="en-US" sz="1400" dirty="0">
                <a:latin typeface="华文楷体" panose="02010600040101010101" pitchFamily="2" charset="-122"/>
                <a:ea typeface="华文楷体" panose="02010600040101010101" pitchFamily="2" charset="-122"/>
              </a:rPr>
              <a:t>，后跟文件大小和</a:t>
            </a:r>
            <a:r>
              <a:rPr lang="en-US" altLang="zh-CN" sz="1400" dirty="0">
                <a:latin typeface="华文楷体" panose="02010600040101010101" pitchFamily="2" charset="-122"/>
                <a:ea typeface="华文楷体" panose="02010600040101010101" pitchFamily="2" charset="-122"/>
              </a:rPr>
              <a:t>"WAVE"</a:t>
            </a:r>
            <a:r>
              <a:rPr lang="zh-CN" altLang="en-US" sz="1400" dirty="0">
                <a:latin typeface="华文楷体" panose="02010600040101010101" pitchFamily="2" charset="-122"/>
                <a:ea typeface="华文楷体" panose="02010600040101010101" pitchFamily="2" charset="-122"/>
              </a:rPr>
              <a:t>格式标识。</a:t>
            </a:r>
            <a:r>
              <a:rPr lang="en-US" altLang="zh-CN" sz="1400" dirty="0">
                <a:latin typeface="华文楷体" panose="02010600040101010101" pitchFamily="2" charset="-122"/>
                <a:ea typeface="华文楷体" panose="02010600040101010101" pitchFamily="2" charset="-122"/>
              </a:rPr>
              <a:t>WAV</a:t>
            </a:r>
            <a:r>
              <a:rPr lang="zh-CN" altLang="en-US" sz="1400" dirty="0">
                <a:latin typeface="华文楷体" panose="02010600040101010101" pitchFamily="2" charset="-122"/>
                <a:ea typeface="华文楷体" panose="02010600040101010101" pitchFamily="2" charset="-122"/>
              </a:rPr>
              <a:t>文件主要存储未压缩的</a:t>
            </a:r>
            <a:r>
              <a:rPr lang="en-US" altLang="zh-CN" sz="1400" dirty="0">
                <a:latin typeface="华文楷体" panose="02010600040101010101" pitchFamily="2" charset="-122"/>
                <a:ea typeface="华文楷体" panose="02010600040101010101" pitchFamily="2" charset="-122"/>
              </a:rPr>
              <a:t>PCM</a:t>
            </a:r>
            <a:r>
              <a:rPr lang="zh-CN" altLang="en-US" sz="1400" dirty="0">
                <a:latin typeface="华文楷体" panose="02010600040101010101" pitchFamily="2" charset="-122"/>
                <a:ea typeface="华文楷体" panose="02010600040101010101" pitchFamily="2" charset="-122"/>
              </a:rPr>
              <a:t>（脉冲编码调制）音频数据。</a:t>
            </a:r>
          </a:p>
          <a:p>
            <a:endParaRPr lang="zh-CN" altLang="en-US" sz="1400" dirty="0">
              <a:latin typeface="华文楷体" panose="02010600040101010101" pitchFamily="2" charset="-122"/>
              <a:ea typeface="华文楷体" panose="02010600040101010101" pitchFamily="2" charset="-122"/>
            </a:endParaRPr>
          </a:p>
          <a:p>
            <a:r>
              <a:rPr lang="zh-CN" altLang="en-US" sz="1400" dirty="0">
                <a:solidFill>
                  <a:srgbClr val="C00000"/>
                </a:solidFill>
                <a:latin typeface="华文楷体" panose="02010600040101010101" pitchFamily="2" charset="-122"/>
                <a:ea typeface="华文楷体" panose="02010600040101010101" pitchFamily="2" charset="-122"/>
              </a:rPr>
              <a:t>格式子块</a:t>
            </a:r>
            <a:r>
              <a:rPr lang="zh-CN" altLang="en-US" sz="1400" dirty="0">
                <a:latin typeface="华文楷体" panose="02010600040101010101" pitchFamily="2" charset="-122"/>
                <a:ea typeface="华文楷体" panose="02010600040101010101" pitchFamily="2" charset="-122"/>
              </a:rPr>
              <a:t>以</a:t>
            </a:r>
            <a:r>
              <a:rPr lang="en-US" altLang="zh-CN" sz="1400" dirty="0">
                <a:latin typeface="华文楷体" panose="02010600040101010101" pitchFamily="2" charset="-122"/>
                <a:ea typeface="华文楷体" panose="02010600040101010101" pitchFamily="2" charset="-122"/>
              </a:rPr>
              <a:t>"</a:t>
            </a:r>
            <a:r>
              <a:rPr lang="en-US" altLang="zh-CN" sz="1400" dirty="0" err="1">
                <a:latin typeface="华文楷体" panose="02010600040101010101" pitchFamily="2" charset="-122"/>
                <a:ea typeface="华文楷体" panose="02010600040101010101" pitchFamily="2" charset="-122"/>
              </a:rPr>
              <a:t>fmt</a:t>
            </a:r>
            <a:r>
              <a:rPr lang="en-US" altLang="zh-CN" sz="1400" dirty="0">
                <a:latin typeface="华文楷体" panose="02010600040101010101" pitchFamily="2" charset="-122"/>
                <a:ea typeface="华文楷体" panose="02010600040101010101" pitchFamily="2" charset="-122"/>
              </a:rPr>
              <a:t> "</a:t>
            </a:r>
            <a:r>
              <a:rPr lang="zh-CN" altLang="en-US" sz="1400" dirty="0">
                <a:latin typeface="华文楷体" panose="02010600040101010101" pitchFamily="2" charset="-122"/>
                <a:ea typeface="华文楷体" panose="02010600040101010101" pitchFamily="2" charset="-122"/>
              </a:rPr>
              <a:t>标识开始，描述音频数据的编码方式，通常是</a:t>
            </a:r>
            <a:r>
              <a:rPr lang="en-US" altLang="zh-CN" sz="1400" dirty="0">
                <a:latin typeface="华文楷体" panose="02010600040101010101" pitchFamily="2" charset="-122"/>
                <a:ea typeface="华文楷体" panose="02010600040101010101" pitchFamily="2" charset="-122"/>
              </a:rPr>
              <a:t>PCM</a:t>
            </a:r>
            <a:r>
              <a:rPr lang="zh-CN" altLang="en-US" sz="1400" dirty="0">
                <a:latin typeface="华文楷体" panose="02010600040101010101" pitchFamily="2" charset="-122"/>
                <a:ea typeface="华文楷体" panose="02010600040101010101" pitchFamily="2" charset="-122"/>
              </a:rPr>
              <a:t>。数据块标识为</a:t>
            </a:r>
            <a:r>
              <a:rPr lang="en-US" altLang="zh-CN" sz="1400" dirty="0">
                <a:latin typeface="华文楷体" panose="02010600040101010101" pitchFamily="2" charset="-122"/>
                <a:ea typeface="华文楷体" panose="02010600040101010101" pitchFamily="2" charset="-122"/>
              </a:rPr>
              <a:t>"data"</a:t>
            </a:r>
            <a:r>
              <a:rPr lang="zh-CN" altLang="en-US" sz="1400" dirty="0">
                <a:latin typeface="华文楷体" panose="02010600040101010101" pitchFamily="2" charset="-122"/>
                <a:ea typeface="华文楷体" panose="02010600040101010101" pitchFamily="2" charset="-122"/>
              </a:rPr>
              <a:t>，包含实际的音频采样数据。音频数据的存储方式依据采样频率、采样位数及声道数变化，如单声道或双声道，以及</a:t>
            </a:r>
            <a:r>
              <a:rPr lang="en-US" altLang="zh-CN" sz="1400" dirty="0">
                <a:latin typeface="华文楷体" panose="02010600040101010101" pitchFamily="2" charset="-122"/>
                <a:ea typeface="华文楷体" panose="02010600040101010101" pitchFamily="2" charset="-122"/>
              </a:rPr>
              <a:t>8</a:t>
            </a:r>
            <a:r>
              <a:rPr lang="zh-CN" altLang="en-US" sz="1400" dirty="0">
                <a:latin typeface="华文楷体" panose="02010600040101010101" pitchFamily="2" charset="-122"/>
                <a:ea typeface="华文楷体" panose="02010600040101010101" pitchFamily="2" charset="-122"/>
              </a:rPr>
              <a:t>位或</a:t>
            </a:r>
            <a:r>
              <a:rPr lang="en-US" altLang="zh-CN" sz="1400" dirty="0">
                <a:latin typeface="华文楷体" panose="02010600040101010101" pitchFamily="2" charset="-122"/>
                <a:ea typeface="华文楷体" panose="02010600040101010101" pitchFamily="2" charset="-122"/>
              </a:rPr>
              <a:t>16</a:t>
            </a:r>
            <a:r>
              <a:rPr lang="zh-CN" altLang="en-US" sz="1400" dirty="0">
                <a:latin typeface="华文楷体" panose="02010600040101010101" pitchFamily="2" charset="-122"/>
                <a:ea typeface="华文楷体" panose="02010600040101010101" pitchFamily="2" charset="-122"/>
              </a:rPr>
              <a:t>位量化。</a:t>
            </a:r>
          </a:p>
          <a:p>
            <a:endParaRPr lang="zh-CN" altLang="en-US" sz="1400" dirty="0">
              <a:latin typeface="华文楷体" panose="02010600040101010101" pitchFamily="2" charset="-122"/>
              <a:ea typeface="华文楷体" panose="02010600040101010101" pitchFamily="2" charset="-122"/>
            </a:endParaRPr>
          </a:p>
          <a:p>
            <a:r>
              <a:rPr lang="zh-CN" altLang="en-US" sz="1400" dirty="0">
                <a:latin typeface="华文楷体" panose="02010600040101010101" pitchFamily="2" charset="-122"/>
                <a:ea typeface="华文楷体" panose="02010600040101010101" pitchFamily="2" charset="-122"/>
              </a:rPr>
              <a:t>这种格式的优点在于</a:t>
            </a:r>
            <a:r>
              <a:rPr lang="zh-CN" altLang="en-US" sz="1400" dirty="0">
                <a:solidFill>
                  <a:srgbClr val="C00000"/>
                </a:solidFill>
                <a:latin typeface="华文楷体" panose="02010600040101010101" pitchFamily="2" charset="-122"/>
                <a:ea typeface="华文楷体" panose="02010600040101010101" pitchFamily="2" charset="-122"/>
              </a:rPr>
              <a:t>高保真性</a:t>
            </a:r>
            <a:r>
              <a:rPr lang="zh-CN" altLang="en-US" sz="1400" dirty="0">
                <a:latin typeface="华文楷体" panose="02010600040101010101" pitchFamily="2" charset="-122"/>
                <a:ea typeface="华文楷体" panose="02010600040101010101" pitchFamily="2" charset="-122"/>
              </a:rPr>
              <a:t>和</a:t>
            </a:r>
            <a:r>
              <a:rPr lang="zh-CN" altLang="en-US" sz="1400" dirty="0">
                <a:highlight>
                  <a:srgbClr val="FFFF00"/>
                </a:highlight>
                <a:latin typeface="华文楷体" panose="02010600040101010101" pitchFamily="2" charset="-122"/>
                <a:ea typeface="华文楷体" panose="02010600040101010101" pitchFamily="2" charset="-122"/>
              </a:rPr>
              <a:t>编辑灵活性</a:t>
            </a:r>
            <a:r>
              <a:rPr lang="zh-CN" altLang="en-US" sz="1400" dirty="0">
                <a:latin typeface="华文楷体" panose="02010600040101010101" pitchFamily="2" charset="-122"/>
                <a:ea typeface="华文楷体" panose="02010600040101010101" pitchFamily="2" charset="-122"/>
              </a:rPr>
              <a:t>，但其缺点是文件大小较大，尤其是在高质量录音时。</a:t>
            </a:r>
            <a:r>
              <a:rPr lang="en-US" altLang="zh-CN" sz="1400" dirty="0">
                <a:latin typeface="华文楷体" panose="02010600040101010101" pitchFamily="2" charset="-122"/>
                <a:ea typeface="华文楷体" panose="02010600040101010101" pitchFamily="2" charset="-122"/>
              </a:rPr>
              <a:t>WAV</a:t>
            </a:r>
            <a:r>
              <a:rPr lang="zh-CN" altLang="en-US" sz="1400" dirty="0">
                <a:latin typeface="华文楷体" panose="02010600040101010101" pitchFamily="2" charset="-122"/>
                <a:ea typeface="华文楷体" panose="02010600040101010101" pitchFamily="2" charset="-122"/>
              </a:rPr>
              <a:t>文件因结构简单、易于处理而被广泛用于专业音频编辑和日常使用中。</a:t>
            </a:r>
          </a:p>
          <a:p>
            <a:endParaRPr lang="zh-CN" altLang="en-US" sz="1400" dirty="0">
              <a:latin typeface="华文楷体" panose="02010600040101010101" pitchFamily="2" charset="-122"/>
              <a:ea typeface="华文楷体" panose="02010600040101010101" pitchFamily="2" charset="-122"/>
            </a:endParaRPr>
          </a:p>
          <a:p>
            <a:endParaRPr lang="zh-CN" altLang="en-US" sz="1400" dirty="0">
              <a:latin typeface="华文楷体" panose="02010600040101010101" pitchFamily="2" charset="-122"/>
              <a:ea typeface="华文楷体" panose="02010600040101010101" pitchFamily="2" charset="-122"/>
            </a:endParaRPr>
          </a:p>
          <a:p>
            <a:endParaRPr lang="zh-CN" altLang="en-US" sz="1400" dirty="0">
              <a:latin typeface="华文楷体" panose="02010600040101010101" pitchFamily="2" charset="-122"/>
              <a:ea typeface="华文楷体" panose="02010600040101010101" pitchFamily="2" charset="-122"/>
            </a:endParaRPr>
          </a:p>
          <a:p>
            <a:endParaRPr lang="zh-CN" altLang="en-US" sz="1400" dirty="0">
              <a:latin typeface="华文楷体" panose="02010600040101010101" pitchFamily="2" charset="-122"/>
              <a:ea typeface="华文楷体" panose="02010600040101010101" pitchFamily="2" charset="-122"/>
            </a:endParaRPr>
          </a:p>
          <a:p>
            <a:endParaRPr lang="zh-CN" altLang="en-US" sz="1400" dirty="0">
              <a:latin typeface="华文楷体" panose="02010600040101010101" pitchFamily="2" charset="-122"/>
              <a:ea typeface="华文楷体" panose="02010600040101010101" pitchFamily="2" charset="-122"/>
            </a:endParaRPr>
          </a:p>
        </p:txBody>
      </p:sp>
      <p:sp>
        <p:nvSpPr>
          <p:cNvPr id="116" name="文本框 15"/>
          <p:cNvSpPr txBox="1"/>
          <p:nvPr/>
        </p:nvSpPr>
        <p:spPr>
          <a:xfrm>
            <a:off x="709387" y="218835"/>
            <a:ext cx="3236715" cy="438582"/>
          </a:xfrm>
          <a:prstGeom prst="rect">
            <a:avLst/>
          </a:prstGeom>
          <a:noFill/>
        </p:spPr>
        <p:txBody>
          <a:bodyPr wrap="square" lIns="68580" tIns="34290" rIns="68580" bIns="34290" rtlCol="0">
            <a:spAutoFit/>
          </a:bodyPr>
          <a:lstStyle/>
          <a:p>
            <a:r>
              <a:rPr lang="en-US" altLang="zh-CN" sz="2400" b="1" dirty="0">
                <a:solidFill>
                  <a:srgbClr val="1B4367"/>
                </a:solidFill>
                <a:latin typeface="华文楷体" panose="02010600040101010101" pitchFamily="2" charset="-122"/>
                <a:ea typeface="华文楷体" panose="02010600040101010101" pitchFamily="2" charset="-122"/>
                <a:cs typeface="+mn-ea"/>
                <a:sym typeface="+mn-lt"/>
              </a:rPr>
              <a:t>WAV </a:t>
            </a:r>
            <a:r>
              <a:rPr lang="zh-CN" altLang="en-US" sz="2400" b="1" dirty="0">
                <a:solidFill>
                  <a:srgbClr val="1B4367"/>
                </a:solidFill>
                <a:latin typeface="华文楷体" panose="02010600040101010101" pitchFamily="2" charset="-122"/>
                <a:ea typeface="华文楷体" panose="02010600040101010101" pitchFamily="2" charset="-122"/>
                <a:cs typeface="+mn-ea"/>
                <a:sym typeface="+mn-lt"/>
              </a:rPr>
              <a:t>文件格式剖析</a:t>
            </a:r>
          </a:p>
        </p:txBody>
      </p:sp>
      <p:cxnSp>
        <p:nvCxnSpPr>
          <p:cNvPr id="45" name="直接连接符 44"/>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630516B6-B283-4AC4-B9B4-F3E8BF910C4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3980" y="881740"/>
            <a:ext cx="3304781" cy="1954635"/>
          </a:xfrm>
          <a:prstGeom prst="rect">
            <a:avLst/>
          </a:prstGeom>
        </p:spPr>
      </p:pic>
      <p:pic>
        <p:nvPicPr>
          <p:cNvPr id="5" name="图片 4">
            <a:extLst>
              <a:ext uri="{FF2B5EF4-FFF2-40B4-BE49-F238E27FC236}">
                <a16:creationId xmlns:a16="http://schemas.microsoft.com/office/drawing/2014/main" id="{09A02ADD-33D0-431D-B46F-82874D3670DD}"/>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183979" y="2946507"/>
            <a:ext cx="3304782" cy="1467881"/>
          </a:xfrm>
          <a:prstGeom prst="rect">
            <a:avLst/>
          </a:prstGeom>
        </p:spPr>
      </p:pic>
    </p:spTree>
    <p:extLst>
      <p:ext uri="{BB962C8B-B14F-4D97-AF65-F5344CB8AC3E}">
        <p14:creationId xmlns:p14="http://schemas.microsoft.com/office/powerpoint/2010/main" val="3577103976"/>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6"/>
                                        </p:tgtEl>
                                        <p:attrNameLst>
                                          <p:attrName>ppt_y</p:attrName>
                                        </p:attrNameLst>
                                      </p:cBhvr>
                                      <p:tavLst>
                                        <p:tav tm="0">
                                          <p:val>
                                            <p:strVal val="#ppt_y"/>
                                          </p:val>
                                        </p:tav>
                                        <p:tav tm="100000">
                                          <p:val>
                                            <p:strVal val="#ppt_y"/>
                                          </p:val>
                                        </p:tav>
                                      </p:tavLst>
                                    </p:anim>
                                    <p:anim calcmode="lin" valueType="num">
                                      <p:cBhvr>
                                        <p:cTn id="9" dur="500" fill="hold"/>
                                        <p:tgtEl>
                                          <p:spTgt spid="1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6"/>
                                        </p:tgtEl>
                                      </p:cBhvr>
                                    </p:animEffect>
                                  </p:childTnLst>
                                </p:cTn>
                              </p:par>
                            </p:childTnLst>
                          </p:cTn>
                        </p:par>
                        <p:par>
                          <p:cTn id="12" fill="hold">
                            <p:stCondLst>
                              <p:cond delay="90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300"/>
                                        <p:tgtEl>
                                          <p:spTgt spid="45"/>
                                        </p:tgtEl>
                                      </p:cBhvr>
                                    </p:animEffect>
                                  </p:childTnLst>
                                </p:cTn>
                              </p:par>
                            </p:childTnLst>
                          </p:cTn>
                        </p:par>
                        <p:par>
                          <p:cTn id="16" fill="hold">
                            <p:stCondLst>
                              <p:cond delay="1200"/>
                            </p:stCondLst>
                            <p:childTnLst>
                              <p:par>
                                <p:cTn id="17" presetID="42" presetClass="entr" presetSubtype="0" fill="hold" grpId="0" nodeType="after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000"/>
                                        <p:tgtEl>
                                          <p:spTgt spid="61"/>
                                        </p:tgtEl>
                                      </p:cBhvr>
                                    </p:animEffect>
                                    <p:anim calcmode="lin" valueType="num">
                                      <p:cBhvr>
                                        <p:cTn id="20" dur="1000" fill="hold"/>
                                        <p:tgtEl>
                                          <p:spTgt spid="61"/>
                                        </p:tgtEl>
                                        <p:attrNameLst>
                                          <p:attrName>ppt_x</p:attrName>
                                        </p:attrNameLst>
                                      </p:cBhvr>
                                      <p:tavLst>
                                        <p:tav tm="0">
                                          <p:val>
                                            <p:strVal val="#ppt_x"/>
                                          </p:val>
                                        </p:tav>
                                        <p:tav tm="100000">
                                          <p:val>
                                            <p:strVal val="#ppt_x"/>
                                          </p:val>
                                        </p:tav>
                                      </p:tavLst>
                                    </p:anim>
                                    <p:anim calcmode="lin" valueType="num">
                                      <p:cBhvr>
                                        <p:cTn id="21"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p:bldP spid="116"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p">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TotalTime>
  <Words>1720</Words>
  <Application>Microsoft Office PowerPoint</Application>
  <PresentationFormat>全屏显示(16:9)</PresentationFormat>
  <Paragraphs>145</Paragraphs>
  <Slides>18</Slides>
  <Notes>18</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华文楷体</vt:lpstr>
      <vt:lpstr>楷体</vt:lpstr>
      <vt:lpstr>Arial</vt:lpstr>
      <vt:lpstr>Calibri</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Zhengye Fu</cp:lastModifiedBy>
  <cp:revision>110</cp:revision>
  <dcterms:created xsi:type="dcterms:W3CDTF">2016-05-20T12:59:00Z</dcterms:created>
  <dcterms:modified xsi:type="dcterms:W3CDTF">2024-04-22T16:19:48Z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2052-11.1.0.11365</vt:lpwstr>
  </property>
  <property fmtid="{D5CDD505-2E9C-101B-9397-08002B2CF9AE}" pid="3" name="ICV">
    <vt:lpwstr>0749110FA8E74CFD88EC1FB93AE8115A</vt:lpwstr>
  </property>
</Properties>
</file>

<file path=docProps/thumbnail.jpeg>
</file>